
<file path=[Content_Types].xml><?xml version="1.0" encoding="utf-8"?>
<Types xmlns="http://schemas.openxmlformats.org/package/2006/content-types">
  <Default Extension="docx" ContentType="application/vnd.openxmlformats-officedocument.wordprocessingml.document"/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5"/>
  </p:notesMasterIdLst>
  <p:sldIdLst>
    <p:sldId id="256" r:id="rId2"/>
    <p:sldId id="260" r:id="rId3"/>
    <p:sldId id="355" r:id="rId4"/>
    <p:sldId id="261" r:id="rId5"/>
    <p:sldId id="302" r:id="rId6"/>
    <p:sldId id="360" r:id="rId7"/>
    <p:sldId id="315" r:id="rId8"/>
    <p:sldId id="316" r:id="rId9"/>
    <p:sldId id="317" r:id="rId10"/>
    <p:sldId id="322" r:id="rId11"/>
    <p:sldId id="312" r:id="rId12"/>
    <p:sldId id="313" r:id="rId13"/>
    <p:sldId id="318" r:id="rId14"/>
    <p:sldId id="319" r:id="rId15"/>
    <p:sldId id="324" r:id="rId16"/>
    <p:sldId id="276" r:id="rId17"/>
    <p:sldId id="278" r:id="rId18"/>
    <p:sldId id="279" r:id="rId19"/>
    <p:sldId id="287" r:id="rId20"/>
    <p:sldId id="281" r:id="rId21"/>
    <p:sldId id="299" r:id="rId22"/>
    <p:sldId id="331" r:id="rId23"/>
    <p:sldId id="270" r:id="rId24"/>
    <p:sldId id="271" r:id="rId25"/>
    <p:sldId id="358" r:id="rId26"/>
    <p:sldId id="334" r:id="rId27"/>
    <p:sldId id="289" r:id="rId28"/>
    <p:sldId id="332" r:id="rId29"/>
    <p:sldId id="337" r:id="rId30"/>
    <p:sldId id="333" r:id="rId31"/>
    <p:sldId id="336" r:id="rId32"/>
    <p:sldId id="362" r:id="rId33"/>
    <p:sldId id="290" r:id="rId34"/>
    <p:sldId id="291" r:id="rId35"/>
    <p:sldId id="311" r:id="rId36"/>
    <p:sldId id="268" r:id="rId37"/>
    <p:sldId id="272" r:id="rId38"/>
    <p:sldId id="293" r:id="rId39"/>
    <p:sldId id="357" r:id="rId40"/>
    <p:sldId id="359" r:id="rId41"/>
    <p:sldId id="294" r:id="rId42"/>
    <p:sldId id="297" r:id="rId43"/>
    <p:sldId id="295" r:id="rId44"/>
    <p:sldId id="298" r:id="rId45"/>
    <p:sldId id="300" r:id="rId46"/>
    <p:sldId id="301" r:id="rId47"/>
    <p:sldId id="273" r:id="rId48"/>
    <p:sldId id="274" r:id="rId49"/>
    <p:sldId id="275" r:id="rId50"/>
    <p:sldId id="277" r:id="rId51"/>
    <p:sldId id="325" r:id="rId52"/>
    <p:sldId id="280" r:id="rId53"/>
    <p:sldId id="335" r:id="rId54"/>
    <p:sldId id="282" r:id="rId55"/>
    <p:sldId id="285" r:id="rId56"/>
    <p:sldId id="284" r:id="rId57"/>
    <p:sldId id="283" r:id="rId58"/>
    <p:sldId id="288" r:id="rId59"/>
    <p:sldId id="264" r:id="rId60"/>
    <p:sldId id="265" r:id="rId61"/>
    <p:sldId id="266" r:id="rId62"/>
    <p:sldId id="304" r:id="rId63"/>
    <p:sldId id="305" r:id="rId6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662D140-7422-0147-8226-3F8A4E010D0D}">
          <p14:sldIdLst>
            <p14:sldId id="256"/>
            <p14:sldId id="260"/>
            <p14:sldId id="355"/>
            <p14:sldId id="261"/>
            <p14:sldId id="302"/>
            <p14:sldId id="360"/>
          </p14:sldIdLst>
        </p14:section>
        <p14:section name="Cognitive deficiency" id="{2107BF81-55F4-C94D-B564-A7DB9E57C107}">
          <p14:sldIdLst>
            <p14:sldId id="315"/>
            <p14:sldId id="316"/>
            <p14:sldId id="317"/>
          </p14:sldIdLst>
        </p14:section>
        <p14:section name="Yaoming" id="{2E69D583-2F72-EB4A-946A-0A6950E6FE8B}">
          <p14:sldIdLst>
            <p14:sldId id="322"/>
            <p14:sldId id="312"/>
          </p14:sldIdLst>
        </p14:section>
        <p14:section name="KindneyCancer" id="{DA7848FD-B2F7-3E49-B8E7-572C24E6E88D}">
          <p14:sldIdLst>
            <p14:sldId id="313"/>
            <p14:sldId id="318"/>
            <p14:sldId id="319"/>
          </p14:sldIdLst>
        </p14:section>
        <p14:section name="StatIntroduction" id="{2EA3DD87-EE06-6344-9A86-1B5C0544D4A8}">
          <p14:sldIdLst>
            <p14:sldId id="324"/>
          </p14:sldIdLst>
        </p14:section>
        <p14:section name="描述统计量" id="{F2F012C8-E7D8-1C43-8BB4-C490061F883C}">
          <p14:sldIdLst>
            <p14:sldId id="276"/>
            <p14:sldId id="278"/>
            <p14:sldId id="279"/>
            <p14:sldId id="287"/>
            <p14:sldId id="281"/>
            <p14:sldId id="299"/>
            <p14:sldId id="331"/>
          </p14:sldIdLst>
        </p14:section>
        <p14:section name="coin" id="{06844E6F-D977-874B-AA63-06747C5BDEBF}">
          <p14:sldIdLst>
            <p14:sldId id="270"/>
            <p14:sldId id="271"/>
            <p14:sldId id="358"/>
            <p14:sldId id="334"/>
            <p14:sldId id="289"/>
            <p14:sldId id="332"/>
            <p14:sldId id="337"/>
            <p14:sldId id="333"/>
            <p14:sldId id="336"/>
          </p14:sldIdLst>
        </p14:section>
        <p14:section name="samplesize" id="{F9A0220E-A0E1-E44F-BA55-E3BA320BF287}">
          <p14:sldIdLst>
            <p14:sldId id="362"/>
            <p14:sldId id="290"/>
            <p14:sldId id="291"/>
            <p14:sldId id="311"/>
            <p14:sldId id="268"/>
            <p14:sldId id="272"/>
            <p14:sldId id="293"/>
            <p14:sldId id="357"/>
            <p14:sldId id="359"/>
            <p14:sldId id="294"/>
            <p14:sldId id="297"/>
            <p14:sldId id="295"/>
            <p14:sldId id="298"/>
          </p14:sldIdLst>
        </p14:section>
        <p14:section name="t" id="{2C7EA889-2BD7-D743-A4DA-A3DE54A78EA1}">
          <p14:sldIdLst>
            <p14:sldId id="300"/>
            <p14:sldId id="301"/>
            <p14:sldId id="273"/>
            <p14:sldId id="274"/>
          </p14:sldIdLst>
        </p14:section>
        <p14:section name="Distribution" id="{0A323C15-3EA0-384D-9993-03EE008BBE5E}">
          <p14:sldIdLst>
            <p14:sldId id="275"/>
            <p14:sldId id="277"/>
          </p14:sldIdLst>
        </p14:section>
        <p14:section name="p-value" id="{7BDD3FCE-E177-214C-8450-3C0515EA9608}">
          <p14:sldIdLst>
            <p14:sldId id="325"/>
          </p14:sldIdLst>
        </p14:section>
        <p14:section name="Regression" id="{3B960105-4688-4E47-B89A-60955D4DC1DB}">
          <p14:sldIdLst>
            <p14:sldId id="280"/>
            <p14:sldId id="335"/>
            <p14:sldId id="282"/>
            <p14:sldId id="285"/>
            <p14:sldId id="284"/>
            <p14:sldId id="283"/>
            <p14:sldId id="288"/>
          </p14:sldIdLst>
        </p14:section>
        <p14:section name="ModelSelection" id="{50E55C4D-9026-4948-80B8-1AEDC7C7949F}">
          <p14:sldIdLst/>
        </p14:section>
        <p14:section name="Bayes" id="{8085EAA6-FDDA-CA4B-9284-D07640F804C2}">
          <p14:sldIdLst>
            <p14:sldId id="264"/>
            <p14:sldId id="265"/>
            <p14:sldId id="266"/>
            <p14:sldId id="304"/>
            <p14:sldId id="30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294"/>
    <p:restoredTop sz="94666"/>
  </p:normalViewPr>
  <p:slideViewPr>
    <p:cSldViewPr snapToGrid="0" snapToObjects="1">
      <p:cViewPr varScale="1">
        <p:scale>
          <a:sx n="96" d="100"/>
          <a:sy n="96" d="100"/>
        </p:scale>
        <p:origin x="176" y="3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GDP</a:t>
            </a:r>
            <a:r>
              <a:rPr lang="zh-CN" altLang="en-US"/>
              <a:t> </a:t>
            </a:r>
            <a:r>
              <a:rPr lang="en-US" altLang="zh-CN"/>
              <a:t>ranking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'GDP ranking'!$B$2:$B$51</c:f>
              <c:strCache>
                <c:ptCount val="50"/>
                <c:pt idx="0">
                  <c:v>United States</c:v>
                </c:pt>
                <c:pt idx="1">
                  <c:v>China</c:v>
                </c:pt>
                <c:pt idx="2">
                  <c:v>Japan</c:v>
                </c:pt>
                <c:pt idx="3">
                  <c:v>Germany</c:v>
                </c:pt>
                <c:pt idx="4">
                  <c:v>India</c:v>
                </c:pt>
                <c:pt idx="5">
                  <c:v>France</c:v>
                </c:pt>
                <c:pt idx="6">
                  <c:v>United Kingdom</c:v>
                </c:pt>
                <c:pt idx="7">
                  <c:v>Italy</c:v>
                </c:pt>
                <c:pt idx="8">
                  <c:v>Brazil</c:v>
                </c:pt>
                <c:pt idx="9">
                  <c:v>Canada</c:v>
                </c:pt>
                <c:pt idx="10">
                  <c:v>Korea</c:v>
                </c:pt>
                <c:pt idx="11">
                  <c:v>Russia</c:v>
                </c:pt>
                <c:pt idx="12">
                  <c:v>Spain</c:v>
                </c:pt>
                <c:pt idx="13">
                  <c:v>Australia</c:v>
                </c:pt>
                <c:pt idx="14">
                  <c:v>Mexico</c:v>
                </c:pt>
                <c:pt idx="15">
                  <c:v>Indonesia</c:v>
                </c:pt>
                <c:pt idx="16">
                  <c:v>Netherlands</c:v>
                </c:pt>
                <c:pt idx="17">
                  <c:v>Saudi Arabia</c:v>
                </c:pt>
                <c:pt idx="18">
                  <c:v>Switzerland</c:v>
                </c:pt>
                <c:pt idx="19">
                  <c:v>Turkey</c:v>
                </c:pt>
                <c:pt idx="20">
                  <c:v>Taiwan Province of China</c:v>
                </c:pt>
                <c:pt idx="21">
                  <c:v>Poland</c:v>
                </c:pt>
                <c:pt idx="22">
                  <c:v>Sweden</c:v>
                </c:pt>
                <c:pt idx="23">
                  <c:v>Belgium</c:v>
                </c:pt>
                <c:pt idx="24">
                  <c:v>Thailand</c:v>
                </c:pt>
                <c:pt idx="25">
                  <c:v>Austria</c:v>
                </c:pt>
                <c:pt idx="26">
                  <c:v>United Arab Emirates</c:v>
                </c:pt>
                <c:pt idx="27">
                  <c:v>Norway</c:v>
                </c:pt>
                <c:pt idx="28">
                  <c:v>Nigeria</c:v>
                </c:pt>
                <c:pt idx="29">
                  <c:v>Argentina</c:v>
                </c:pt>
                <c:pt idx="30">
                  <c:v>South Africa</c:v>
                </c:pt>
                <c:pt idx="31">
                  <c:v>Hong Kong SAR</c:v>
                </c:pt>
                <c:pt idx="32">
                  <c:v>Ireland</c:v>
                </c:pt>
                <c:pt idx="33">
                  <c:v>Israel</c:v>
                </c:pt>
                <c:pt idx="34">
                  <c:v>Malaysia</c:v>
                </c:pt>
                <c:pt idx="35">
                  <c:v>Denmark</c:v>
                </c:pt>
                <c:pt idx="36">
                  <c:v>Singapore</c:v>
                </c:pt>
                <c:pt idx="37">
                  <c:v>Colombia</c:v>
                </c:pt>
                <c:pt idx="38">
                  <c:v>Philippines</c:v>
                </c:pt>
                <c:pt idx="39">
                  <c:v>Islamic Republic of Iran</c:v>
                </c:pt>
                <c:pt idx="40">
                  <c:v>Bangladesh</c:v>
                </c:pt>
                <c:pt idx="41">
                  <c:v>Chile</c:v>
                </c:pt>
                <c:pt idx="42">
                  <c:v>Pakistan</c:v>
                </c:pt>
                <c:pt idx="43">
                  <c:v>Egypt</c:v>
                </c:pt>
                <c:pt idx="44">
                  <c:v>Finland</c:v>
                </c:pt>
                <c:pt idx="45">
                  <c:v>Vietnam</c:v>
                </c:pt>
                <c:pt idx="46">
                  <c:v>Czech Republic</c:v>
                </c:pt>
                <c:pt idx="47">
                  <c:v>Iraq</c:v>
                </c:pt>
                <c:pt idx="48">
                  <c:v>Romania</c:v>
                </c:pt>
                <c:pt idx="49">
                  <c:v>Portugal</c:v>
                </c:pt>
              </c:strCache>
            </c:strRef>
          </c:cat>
          <c:val>
            <c:numRef>
              <c:f>'GDP ranking'!$C$2:$C$51</c:f>
              <c:numCache>
                <c:formatCode>#,##0.00</c:formatCode>
                <c:ptCount val="50"/>
                <c:pt idx="0">
                  <c:v>21482.41</c:v>
                </c:pt>
                <c:pt idx="1">
                  <c:v>14172.2</c:v>
                </c:pt>
                <c:pt idx="2">
                  <c:v>5220.57</c:v>
                </c:pt>
                <c:pt idx="3">
                  <c:v>4117.07</c:v>
                </c:pt>
                <c:pt idx="4">
                  <c:v>2957.72</c:v>
                </c:pt>
                <c:pt idx="5">
                  <c:v>2844.7</c:v>
                </c:pt>
                <c:pt idx="6">
                  <c:v>2809.91</c:v>
                </c:pt>
                <c:pt idx="7">
                  <c:v>2112.8000000000002</c:v>
                </c:pt>
                <c:pt idx="8">
                  <c:v>1929.71</c:v>
                </c:pt>
                <c:pt idx="9">
                  <c:v>1820.36</c:v>
                </c:pt>
                <c:pt idx="10">
                  <c:v>1699.68</c:v>
                </c:pt>
                <c:pt idx="11">
                  <c:v>1649.21</c:v>
                </c:pt>
                <c:pt idx="12">
                  <c:v>1474.12</c:v>
                </c:pt>
                <c:pt idx="13">
                  <c:v>1464.41</c:v>
                </c:pt>
                <c:pt idx="14">
                  <c:v>1242.3900000000001</c:v>
                </c:pt>
                <c:pt idx="15">
                  <c:v>1066.8399999999999</c:v>
                </c:pt>
                <c:pt idx="16" formatCode="General">
                  <c:v>933.18</c:v>
                </c:pt>
                <c:pt idx="17" formatCode="General">
                  <c:v>795.58</c:v>
                </c:pt>
                <c:pt idx="18" formatCode="General">
                  <c:v>731.14</c:v>
                </c:pt>
                <c:pt idx="19" formatCode="General">
                  <c:v>631.16</c:v>
                </c:pt>
                <c:pt idx="20" formatCode="General">
                  <c:v>626.72</c:v>
                </c:pt>
                <c:pt idx="21" formatCode="General">
                  <c:v>581.29</c:v>
                </c:pt>
                <c:pt idx="22" formatCode="General">
                  <c:v>563.24</c:v>
                </c:pt>
                <c:pt idx="23" formatCode="General">
                  <c:v>545.19000000000005</c:v>
                </c:pt>
                <c:pt idx="24" formatCode="General">
                  <c:v>524.25</c:v>
                </c:pt>
                <c:pt idx="25" formatCode="General">
                  <c:v>469.66</c:v>
                </c:pt>
                <c:pt idx="26" formatCode="General">
                  <c:v>455.59</c:v>
                </c:pt>
                <c:pt idx="27" formatCode="General">
                  <c:v>448.46</c:v>
                </c:pt>
                <c:pt idx="28" formatCode="General">
                  <c:v>447.01</c:v>
                </c:pt>
                <c:pt idx="29" formatCode="General">
                  <c:v>408.03</c:v>
                </c:pt>
                <c:pt idx="30" formatCode="General">
                  <c:v>385.53</c:v>
                </c:pt>
                <c:pt idx="31" formatCode="General">
                  <c:v>380.86</c:v>
                </c:pt>
                <c:pt idx="32" formatCode="General">
                  <c:v>379.8</c:v>
                </c:pt>
                <c:pt idx="33" formatCode="General">
                  <c:v>376.13</c:v>
                </c:pt>
                <c:pt idx="34" formatCode="General">
                  <c:v>372.63</c:v>
                </c:pt>
                <c:pt idx="35" formatCode="General">
                  <c:v>362.15</c:v>
                </c:pt>
                <c:pt idx="36" formatCode="General">
                  <c:v>359.62</c:v>
                </c:pt>
                <c:pt idx="37" formatCode="General">
                  <c:v>355.16</c:v>
                </c:pt>
                <c:pt idx="38" formatCode="General">
                  <c:v>354.31</c:v>
                </c:pt>
                <c:pt idx="39" formatCode="General">
                  <c:v>333.6</c:v>
                </c:pt>
                <c:pt idx="40" formatCode="General">
                  <c:v>313.51</c:v>
                </c:pt>
                <c:pt idx="41" formatCode="General">
                  <c:v>305.56</c:v>
                </c:pt>
                <c:pt idx="42" formatCode="General">
                  <c:v>298.31</c:v>
                </c:pt>
                <c:pt idx="43" formatCode="General">
                  <c:v>298.14999999999998</c:v>
                </c:pt>
                <c:pt idx="44" formatCode="General">
                  <c:v>282.01</c:v>
                </c:pt>
                <c:pt idx="45" formatCode="General">
                  <c:v>266.24</c:v>
                </c:pt>
                <c:pt idx="46" formatCode="General">
                  <c:v>264.5</c:v>
                </c:pt>
                <c:pt idx="47" formatCode="General">
                  <c:v>250.07</c:v>
                </c:pt>
                <c:pt idx="48" formatCode="General">
                  <c:v>248.84</c:v>
                </c:pt>
                <c:pt idx="49" formatCode="General">
                  <c:v>242.83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E1E-4142-9E04-88328ECC97F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125381824"/>
        <c:axId val="1125487040"/>
      </c:barChart>
      <c:catAx>
        <c:axId val="11253818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25487040"/>
        <c:crosses val="autoZero"/>
        <c:auto val="1"/>
        <c:lblAlgn val="ctr"/>
        <c:lblOffset val="100"/>
        <c:noMultiLvlLbl val="0"/>
      </c:catAx>
      <c:valAx>
        <c:axId val="11254870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253818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Share</a:t>
            </a:r>
            <a:r>
              <a:rPr lang="zh-CN" altLang="en-US" dirty="0"/>
              <a:t> </a:t>
            </a:r>
            <a:r>
              <a:rPr lang="en-US" altLang="zh-CN" dirty="0"/>
              <a:t>(%)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'GDP ranking'!$D$1</c:f>
              <c:strCache>
                <c:ptCount val="1"/>
                <c:pt idx="0">
                  <c:v>Share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'GDP ranking'!$B$2:$B$51</c:f>
              <c:strCache>
                <c:ptCount val="50"/>
                <c:pt idx="0">
                  <c:v>United States</c:v>
                </c:pt>
                <c:pt idx="1">
                  <c:v>China</c:v>
                </c:pt>
                <c:pt idx="2">
                  <c:v>Japan</c:v>
                </c:pt>
                <c:pt idx="3">
                  <c:v>Germany</c:v>
                </c:pt>
                <c:pt idx="4">
                  <c:v>India</c:v>
                </c:pt>
                <c:pt idx="5">
                  <c:v>France</c:v>
                </c:pt>
                <c:pt idx="6">
                  <c:v>United Kingdom</c:v>
                </c:pt>
                <c:pt idx="7">
                  <c:v>Italy</c:v>
                </c:pt>
                <c:pt idx="8">
                  <c:v>Brazil</c:v>
                </c:pt>
                <c:pt idx="9">
                  <c:v>Canada</c:v>
                </c:pt>
                <c:pt idx="10">
                  <c:v>Korea</c:v>
                </c:pt>
                <c:pt idx="11">
                  <c:v>Russia</c:v>
                </c:pt>
                <c:pt idx="12">
                  <c:v>Spain</c:v>
                </c:pt>
                <c:pt idx="13">
                  <c:v>Australia</c:v>
                </c:pt>
                <c:pt idx="14">
                  <c:v>Mexico</c:v>
                </c:pt>
                <c:pt idx="15">
                  <c:v>Indonesia</c:v>
                </c:pt>
                <c:pt idx="16">
                  <c:v>Netherlands</c:v>
                </c:pt>
                <c:pt idx="17">
                  <c:v>Saudi Arabia</c:v>
                </c:pt>
                <c:pt idx="18">
                  <c:v>Switzerland</c:v>
                </c:pt>
                <c:pt idx="19">
                  <c:v>Turkey</c:v>
                </c:pt>
                <c:pt idx="20">
                  <c:v>Taiwan Province of China</c:v>
                </c:pt>
                <c:pt idx="21">
                  <c:v>Poland</c:v>
                </c:pt>
                <c:pt idx="22">
                  <c:v>Sweden</c:v>
                </c:pt>
                <c:pt idx="23">
                  <c:v>Belgium</c:v>
                </c:pt>
                <c:pt idx="24">
                  <c:v>Thailand</c:v>
                </c:pt>
                <c:pt idx="25">
                  <c:v>Austria</c:v>
                </c:pt>
                <c:pt idx="26">
                  <c:v>United Arab Emirates</c:v>
                </c:pt>
                <c:pt idx="27">
                  <c:v>Norway</c:v>
                </c:pt>
                <c:pt idx="28">
                  <c:v>Nigeria</c:v>
                </c:pt>
                <c:pt idx="29">
                  <c:v>Argentina</c:v>
                </c:pt>
                <c:pt idx="30">
                  <c:v>South Africa</c:v>
                </c:pt>
                <c:pt idx="31">
                  <c:v>Hong Kong SAR</c:v>
                </c:pt>
                <c:pt idx="32">
                  <c:v>Ireland</c:v>
                </c:pt>
                <c:pt idx="33">
                  <c:v>Israel</c:v>
                </c:pt>
                <c:pt idx="34">
                  <c:v>Malaysia</c:v>
                </c:pt>
                <c:pt idx="35">
                  <c:v>Denmark</c:v>
                </c:pt>
                <c:pt idx="36">
                  <c:v>Singapore</c:v>
                </c:pt>
                <c:pt idx="37">
                  <c:v>Colombia</c:v>
                </c:pt>
                <c:pt idx="38">
                  <c:v>Philippines</c:v>
                </c:pt>
                <c:pt idx="39">
                  <c:v>Islamic Republic of Iran</c:v>
                </c:pt>
                <c:pt idx="40">
                  <c:v>Bangladesh</c:v>
                </c:pt>
                <c:pt idx="41">
                  <c:v>Chile</c:v>
                </c:pt>
                <c:pt idx="42">
                  <c:v>Pakistan</c:v>
                </c:pt>
                <c:pt idx="43">
                  <c:v>Egypt</c:v>
                </c:pt>
                <c:pt idx="44">
                  <c:v>Finland</c:v>
                </c:pt>
                <c:pt idx="45">
                  <c:v>Vietnam</c:v>
                </c:pt>
                <c:pt idx="46">
                  <c:v>Czech Republic</c:v>
                </c:pt>
                <c:pt idx="47">
                  <c:v>Iraq</c:v>
                </c:pt>
                <c:pt idx="48">
                  <c:v>Romania</c:v>
                </c:pt>
                <c:pt idx="49">
                  <c:v>Portugal</c:v>
                </c:pt>
              </c:strCache>
            </c:strRef>
          </c:cat>
          <c:val>
            <c:numRef>
              <c:f>'GDP ranking'!$D$2:$D$51</c:f>
              <c:numCache>
                <c:formatCode>General</c:formatCode>
                <c:ptCount val="50"/>
                <c:pt idx="0">
                  <c:v>24.4</c:v>
                </c:pt>
                <c:pt idx="1">
                  <c:v>16.100000000000001</c:v>
                </c:pt>
                <c:pt idx="2">
                  <c:v>5.93</c:v>
                </c:pt>
                <c:pt idx="3">
                  <c:v>4.67</c:v>
                </c:pt>
                <c:pt idx="4">
                  <c:v>3.36</c:v>
                </c:pt>
                <c:pt idx="5">
                  <c:v>3.23</c:v>
                </c:pt>
                <c:pt idx="6">
                  <c:v>3.19</c:v>
                </c:pt>
                <c:pt idx="7">
                  <c:v>2.4</c:v>
                </c:pt>
                <c:pt idx="8">
                  <c:v>2.19</c:v>
                </c:pt>
                <c:pt idx="9">
                  <c:v>2.0699999999999998</c:v>
                </c:pt>
                <c:pt idx="10">
                  <c:v>1.93</c:v>
                </c:pt>
                <c:pt idx="11">
                  <c:v>1.87</c:v>
                </c:pt>
                <c:pt idx="12">
                  <c:v>1.67</c:v>
                </c:pt>
                <c:pt idx="13">
                  <c:v>1.66</c:v>
                </c:pt>
                <c:pt idx="14">
                  <c:v>1.41</c:v>
                </c:pt>
                <c:pt idx="15">
                  <c:v>1.21</c:v>
                </c:pt>
                <c:pt idx="16">
                  <c:v>1.06</c:v>
                </c:pt>
                <c:pt idx="17">
                  <c:v>0.90300000000000002</c:v>
                </c:pt>
                <c:pt idx="18">
                  <c:v>0.83</c:v>
                </c:pt>
                <c:pt idx="19">
                  <c:v>0.71699999999999997</c:v>
                </c:pt>
                <c:pt idx="20">
                  <c:v>0.71199999999999997</c:v>
                </c:pt>
                <c:pt idx="21">
                  <c:v>0.66</c:v>
                </c:pt>
                <c:pt idx="22">
                  <c:v>0.63900000000000001</c:v>
                </c:pt>
                <c:pt idx="23">
                  <c:v>0.61899999999999999</c:v>
                </c:pt>
                <c:pt idx="24">
                  <c:v>0.59499999999999997</c:v>
                </c:pt>
                <c:pt idx="25">
                  <c:v>0.53300000000000003</c:v>
                </c:pt>
                <c:pt idx="26">
                  <c:v>0.51700000000000002</c:v>
                </c:pt>
                <c:pt idx="27">
                  <c:v>0.50900000000000001</c:v>
                </c:pt>
                <c:pt idx="28">
                  <c:v>0.50800000000000001</c:v>
                </c:pt>
                <c:pt idx="29">
                  <c:v>0.46300000000000002</c:v>
                </c:pt>
                <c:pt idx="30">
                  <c:v>0.438</c:v>
                </c:pt>
                <c:pt idx="31">
                  <c:v>0.432</c:v>
                </c:pt>
                <c:pt idx="32">
                  <c:v>0.43099999999999999</c:v>
                </c:pt>
                <c:pt idx="33">
                  <c:v>0.42699999999999999</c:v>
                </c:pt>
                <c:pt idx="34">
                  <c:v>0.42299999999999999</c:v>
                </c:pt>
                <c:pt idx="35">
                  <c:v>0.41099999999999998</c:v>
                </c:pt>
                <c:pt idx="36">
                  <c:v>0.40799999999999997</c:v>
                </c:pt>
                <c:pt idx="37">
                  <c:v>0.40300000000000002</c:v>
                </c:pt>
                <c:pt idx="38">
                  <c:v>0.40200000000000002</c:v>
                </c:pt>
                <c:pt idx="39">
                  <c:v>0.379</c:v>
                </c:pt>
                <c:pt idx="40">
                  <c:v>0.35599999999999998</c:v>
                </c:pt>
                <c:pt idx="41">
                  <c:v>0.34699999999999998</c:v>
                </c:pt>
                <c:pt idx="42">
                  <c:v>0.33900000000000002</c:v>
                </c:pt>
                <c:pt idx="43">
                  <c:v>0.33800000000000002</c:v>
                </c:pt>
                <c:pt idx="44">
                  <c:v>0.32</c:v>
                </c:pt>
                <c:pt idx="45">
                  <c:v>0.30199999999999999</c:v>
                </c:pt>
                <c:pt idx="46">
                  <c:v>0.3</c:v>
                </c:pt>
                <c:pt idx="47">
                  <c:v>0.28399999999999997</c:v>
                </c:pt>
                <c:pt idx="48">
                  <c:v>0.28299999999999997</c:v>
                </c:pt>
                <c:pt idx="49">
                  <c:v>0.27600000000000002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056-6B47-BBB7-4DC7C478CF8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125473168"/>
        <c:axId val="1125475200"/>
      </c:barChart>
      <c:catAx>
        <c:axId val="11254731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25475200"/>
        <c:crosses val="autoZero"/>
        <c:auto val="1"/>
        <c:lblAlgn val="ctr"/>
        <c:lblOffset val="100"/>
        <c:noMultiLvlLbl val="0"/>
      </c:catAx>
      <c:valAx>
        <c:axId val="11254752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2547316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'GDP ranking'!$I$1</c:f>
              <c:strCache>
                <c:ptCount val="1"/>
                <c:pt idx="0">
                  <c:v>GDP (per capita)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'GDP ranking'!$B$2:$B$51</c:f>
              <c:strCache>
                <c:ptCount val="50"/>
                <c:pt idx="0">
                  <c:v>United States</c:v>
                </c:pt>
                <c:pt idx="1">
                  <c:v>China</c:v>
                </c:pt>
                <c:pt idx="2">
                  <c:v>Japan</c:v>
                </c:pt>
                <c:pt idx="3">
                  <c:v>Germany</c:v>
                </c:pt>
                <c:pt idx="4">
                  <c:v>India</c:v>
                </c:pt>
                <c:pt idx="5">
                  <c:v>France</c:v>
                </c:pt>
                <c:pt idx="6">
                  <c:v>United Kingdom</c:v>
                </c:pt>
                <c:pt idx="7">
                  <c:v>Italy</c:v>
                </c:pt>
                <c:pt idx="8">
                  <c:v>Brazil</c:v>
                </c:pt>
                <c:pt idx="9">
                  <c:v>Canada</c:v>
                </c:pt>
                <c:pt idx="10">
                  <c:v>Korea</c:v>
                </c:pt>
                <c:pt idx="11">
                  <c:v>Russia</c:v>
                </c:pt>
                <c:pt idx="12">
                  <c:v>Spain</c:v>
                </c:pt>
                <c:pt idx="13">
                  <c:v>Australia</c:v>
                </c:pt>
                <c:pt idx="14">
                  <c:v>Mexico</c:v>
                </c:pt>
                <c:pt idx="15">
                  <c:v>Indonesia</c:v>
                </c:pt>
                <c:pt idx="16">
                  <c:v>Netherlands</c:v>
                </c:pt>
                <c:pt idx="17">
                  <c:v>Saudi Arabia</c:v>
                </c:pt>
                <c:pt idx="18">
                  <c:v>Switzerland</c:v>
                </c:pt>
                <c:pt idx="19">
                  <c:v>Turkey</c:v>
                </c:pt>
                <c:pt idx="20">
                  <c:v>Taiwan Province of China</c:v>
                </c:pt>
                <c:pt idx="21">
                  <c:v>Poland</c:v>
                </c:pt>
                <c:pt idx="22">
                  <c:v>Sweden</c:v>
                </c:pt>
                <c:pt idx="23">
                  <c:v>Belgium</c:v>
                </c:pt>
                <c:pt idx="24">
                  <c:v>Thailand</c:v>
                </c:pt>
                <c:pt idx="25">
                  <c:v>Austria</c:v>
                </c:pt>
                <c:pt idx="26">
                  <c:v>United Arab Emirates</c:v>
                </c:pt>
                <c:pt idx="27">
                  <c:v>Norway</c:v>
                </c:pt>
                <c:pt idx="28">
                  <c:v>Nigeria</c:v>
                </c:pt>
                <c:pt idx="29">
                  <c:v>Argentina</c:v>
                </c:pt>
                <c:pt idx="30">
                  <c:v>South Africa</c:v>
                </c:pt>
                <c:pt idx="31">
                  <c:v>Hong Kong SAR</c:v>
                </c:pt>
                <c:pt idx="32">
                  <c:v>Ireland</c:v>
                </c:pt>
                <c:pt idx="33">
                  <c:v>Israel</c:v>
                </c:pt>
                <c:pt idx="34">
                  <c:v>Malaysia</c:v>
                </c:pt>
                <c:pt idx="35">
                  <c:v>Denmark</c:v>
                </c:pt>
                <c:pt idx="36">
                  <c:v>Singapore</c:v>
                </c:pt>
                <c:pt idx="37">
                  <c:v>Colombia</c:v>
                </c:pt>
                <c:pt idx="38">
                  <c:v>Philippines</c:v>
                </c:pt>
                <c:pt idx="39">
                  <c:v>Islamic Republic of Iran</c:v>
                </c:pt>
                <c:pt idx="40">
                  <c:v>Bangladesh</c:v>
                </c:pt>
                <c:pt idx="41">
                  <c:v>Chile</c:v>
                </c:pt>
                <c:pt idx="42">
                  <c:v>Pakistan</c:v>
                </c:pt>
                <c:pt idx="43">
                  <c:v>Egypt</c:v>
                </c:pt>
                <c:pt idx="44">
                  <c:v>Finland</c:v>
                </c:pt>
                <c:pt idx="45">
                  <c:v>Vietnam</c:v>
                </c:pt>
                <c:pt idx="46">
                  <c:v>Czech Republic</c:v>
                </c:pt>
                <c:pt idx="47">
                  <c:v>Iraq</c:v>
                </c:pt>
                <c:pt idx="48">
                  <c:v>Romania</c:v>
                </c:pt>
                <c:pt idx="49">
                  <c:v>Portugal</c:v>
                </c:pt>
              </c:strCache>
            </c:strRef>
          </c:cat>
          <c:val>
            <c:numRef>
              <c:f>'GDP ranking'!$I$2:$I$51</c:f>
              <c:numCache>
                <c:formatCode>#,##0</c:formatCode>
                <c:ptCount val="50"/>
                <c:pt idx="0">
                  <c:v>65062</c:v>
                </c:pt>
                <c:pt idx="1">
                  <c:v>10099</c:v>
                </c:pt>
                <c:pt idx="2">
                  <c:v>41418</c:v>
                </c:pt>
                <c:pt idx="3">
                  <c:v>49692</c:v>
                </c:pt>
                <c:pt idx="4">
                  <c:v>2188</c:v>
                </c:pt>
                <c:pt idx="5">
                  <c:v>43500</c:v>
                </c:pt>
                <c:pt idx="6">
                  <c:v>42036</c:v>
                </c:pt>
                <c:pt idx="7">
                  <c:v>34784</c:v>
                </c:pt>
                <c:pt idx="8">
                  <c:v>9160</c:v>
                </c:pt>
                <c:pt idx="9">
                  <c:v>48601</c:v>
                </c:pt>
                <c:pt idx="10">
                  <c:v>32766</c:v>
                </c:pt>
                <c:pt idx="11">
                  <c:v>11461</c:v>
                </c:pt>
                <c:pt idx="12">
                  <c:v>31906</c:v>
                </c:pt>
                <c:pt idx="13">
                  <c:v>57204</c:v>
                </c:pt>
                <c:pt idx="14">
                  <c:v>9866</c:v>
                </c:pt>
                <c:pt idx="15">
                  <c:v>3971</c:v>
                </c:pt>
                <c:pt idx="16">
                  <c:v>54129</c:v>
                </c:pt>
                <c:pt idx="17">
                  <c:v>23491</c:v>
                </c:pt>
                <c:pt idx="18">
                  <c:v>85157</c:v>
                </c:pt>
                <c:pt idx="19">
                  <c:v>7615</c:v>
                </c:pt>
                <c:pt idx="20">
                  <c:v>26518</c:v>
                </c:pt>
                <c:pt idx="21">
                  <c:v>15314</c:v>
                </c:pt>
                <c:pt idx="22">
                  <c:v>54135</c:v>
                </c:pt>
                <c:pt idx="23">
                  <c:v>47532</c:v>
                </c:pt>
                <c:pt idx="24">
                  <c:v>7570</c:v>
                </c:pt>
                <c:pt idx="25">
                  <c:v>52474</c:v>
                </c:pt>
                <c:pt idx="26">
                  <c:v>42384</c:v>
                </c:pt>
                <c:pt idx="27">
                  <c:v>82773</c:v>
                </c:pt>
                <c:pt idx="28">
                  <c:v>2244</c:v>
                </c:pt>
                <c:pt idx="29">
                  <c:v>9055</c:v>
                </c:pt>
                <c:pt idx="30">
                  <c:v>6609</c:v>
                </c:pt>
                <c:pt idx="31">
                  <c:v>50567</c:v>
                </c:pt>
                <c:pt idx="32">
                  <c:v>77160</c:v>
                </c:pt>
                <c:pt idx="33">
                  <c:v>41559</c:v>
                </c:pt>
                <c:pt idx="34">
                  <c:v>11339</c:v>
                </c:pt>
                <c:pt idx="35">
                  <c:v>62041</c:v>
                </c:pt>
                <c:pt idx="36">
                  <c:v>62984</c:v>
                </c:pt>
                <c:pt idx="37">
                  <c:v>7049</c:v>
                </c:pt>
                <c:pt idx="38">
                  <c:v>3246</c:v>
                </c:pt>
                <c:pt idx="39">
                  <c:v>4006</c:v>
                </c:pt>
                <c:pt idx="40">
                  <c:v>1882</c:v>
                </c:pt>
                <c:pt idx="41">
                  <c:v>16277</c:v>
                </c:pt>
                <c:pt idx="42">
                  <c:v>1456</c:v>
                </c:pt>
                <c:pt idx="43">
                  <c:v>3005</c:v>
                </c:pt>
                <c:pt idx="44">
                  <c:v>50879</c:v>
                </c:pt>
                <c:pt idx="45">
                  <c:v>2788</c:v>
                </c:pt>
                <c:pt idx="46">
                  <c:v>24938</c:v>
                </c:pt>
                <c:pt idx="47">
                  <c:v>6117</c:v>
                </c:pt>
                <c:pt idx="48">
                  <c:v>12669</c:v>
                </c:pt>
                <c:pt idx="49">
                  <c:v>23731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7E3-8A42-A498-A8DD42E23DB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170933024"/>
        <c:axId val="1171053072"/>
      </c:barChart>
      <c:catAx>
        <c:axId val="11709330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71053072"/>
        <c:crosses val="autoZero"/>
        <c:auto val="1"/>
        <c:lblAlgn val="ctr"/>
        <c:lblOffset val="100"/>
        <c:noMultiLvlLbl val="0"/>
      </c:catAx>
      <c:valAx>
        <c:axId val="11710530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709330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Sheet1!$A$1:$A$15</c:f>
              <c:numCache>
                <c:formatCode>General</c:formatCode>
                <c:ptCount val="15"/>
                <c:pt idx="0">
                  <c:v>9.1</c:v>
                </c:pt>
                <c:pt idx="1">
                  <c:v>10</c:v>
                </c:pt>
                <c:pt idx="2">
                  <c:v>9.9</c:v>
                </c:pt>
                <c:pt idx="3">
                  <c:v>9.8000000000000007</c:v>
                </c:pt>
                <c:pt idx="4">
                  <c:v>10.4</c:v>
                </c:pt>
                <c:pt idx="5">
                  <c:v>10.4</c:v>
                </c:pt>
                <c:pt idx="6">
                  <c:v>10.5</c:v>
                </c:pt>
                <c:pt idx="7">
                  <c:v>10.199999999999999</c:v>
                </c:pt>
                <c:pt idx="8">
                  <c:v>10.4</c:v>
                </c:pt>
                <c:pt idx="9">
                  <c:v>10.5</c:v>
                </c:pt>
                <c:pt idx="10">
                  <c:v>10.7</c:v>
                </c:pt>
                <c:pt idx="11">
                  <c:v>9.9</c:v>
                </c:pt>
                <c:pt idx="12">
                  <c:v>10</c:v>
                </c:pt>
                <c:pt idx="13">
                  <c:v>10.7</c:v>
                </c:pt>
                <c:pt idx="14">
                  <c:v>10.8</c:v>
                </c:pt>
              </c:numCache>
            </c:numRef>
          </c:xVal>
          <c:yVal>
            <c:numRef>
              <c:f>Sheet1!$B$1:$B$15</c:f>
              <c:numCache>
                <c:formatCode>General</c:formatCode>
                <c:ptCount val="15"/>
                <c:pt idx="0">
                  <c:v>10.4</c:v>
                </c:pt>
                <c:pt idx="1">
                  <c:v>10.199999999999999</c:v>
                </c:pt>
                <c:pt idx="2">
                  <c:v>10.5</c:v>
                </c:pt>
                <c:pt idx="3">
                  <c:v>10.5</c:v>
                </c:pt>
                <c:pt idx="4">
                  <c:v>10.9</c:v>
                </c:pt>
                <c:pt idx="5">
                  <c:v>10.199999999999999</c:v>
                </c:pt>
                <c:pt idx="6">
                  <c:v>10.7</c:v>
                </c:pt>
                <c:pt idx="7">
                  <c:v>10.7</c:v>
                </c:pt>
                <c:pt idx="8">
                  <c:v>10.4</c:v>
                </c:pt>
                <c:pt idx="9">
                  <c:v>10.7</c:v>
                </c:pt>
                <c:pt idx="10">
                  <c:v>10.8</c:v>
                </c:pt>
                <c:pt idx="11">
                  <c:v>10.6</c:v>
                </c:pt>
                <c:pt idx="12">
                  <c:v>10.5</c:v>
                </c:pt>
                <c:pt idx="13">
                  <c:v>10.4</c:v>
                </c:pt>
                <c:pt idx="14">
                  <c:v>10.4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C29B-6B4B-A957-A6998031DC9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886394848"/>
        <c:axId val="886396480"/>
      </c:scatterChart>
      <c:valAx>
        <c:axId val="88639484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86396480"/>
        <c:crosses val="autoZero"/>
        <c:crossBetween val="midCat"/>
      </c:valAx>
      <c:valAx>
        <c:axId val="886396480"/>
        <c:scaling>
          <c:orientation val="minMax"/>
          <c:min val="9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8639484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dirty="0"/>
              <a:t>Linear</a:t>
            </a:r>
            <a:r>
              <a:rPr lang="zh-CN" altLang="en-US" dirty="0"/>
              <a:t> </a:t>
            </a:r>
            <a:r>
              <a:rPr lang="en-US" altLang="zh-CN" dirty="0"/>
              <a:t>regression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1"/>
            <c:dispEq val="1"/>
            <c:trendlineLbl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9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xVal>
            <c:numRef>
              <c:f>Sheet1!$A$2:$A$21</c:f>
              <c:numCache>
                <c:formatCode>General</c:formatCode>
                <c:ptCount val="20"/>
                <c:pt idx="0">
                  <c:v>0.5</c:v>
                </c:pt>
                <c:pt idx="1">
                  <c:v>0.75</c:v>
                </c:pt>
                <c:pt idx="2">
                  <c:v>1</c:v>
                </c:pt>
                <c:pt idx="3">
                  <c:v>1.25</c:v>
                </c:pt>
                <c:pt idx="4">
                  <c:v>1.5</c:v>
                </c:pt>
                <c:pt idx="5">
                  <c:v>1.75</c:v>
                </c:pt>
                <c:pt idx="6">
                  <c:v>1.75</c:v>
                </c:pt>
                <c:pt idx="7">
                  <c:v>2</c:v>
                </c:pt>
                <c:pt idx="8">
                  <c:v>2.25</c:v>
                </c:pt>
                <c:pt idx="9">
                  <c:v>2.5</c:v>
                </c:pt>
                <c:pt idx="10">
                  <c:v>2.75</c:v>
                </c:pt>
                <c:pt idx="11">
                  <c:v>3</c:v>
                </c:pt>
                <c:pt idx="12">
                  <c:v>3.25</c:v>
                </c:pt>
                <c:pt idx="13">
                  <c:v>3.5</c:v>
                </c:pt>
                <c:pt idx="14">
                  <c:v>4</c:v>
                </c:pt>
                <c:pt idx="15">
                  <c:v>4.25</c:v>
                </c:pt>
                <c:pt idx="16">
                  <c:v>4.5</c:v>
                </c:pt>
                <c:pt idx="17">
                  <c:v>4.75</c:v>
                </c:pt>
                <c:pt idx="18">
                  <c:v>5</c:v>
                </c:pt>
                <c:pt idx="19">
                  <c:v>5.5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1</c:v>
                </c:pt>
                <c:pt idx="7">
                  <c:v>0</c:v>
                </c:pt>
                <c:pt idx="8">
                  <c:v>1</c:v>
                </c:pt>
                <c:pt idx="9">
                  <c:v>0</c:v>
                </c:pt>
                <c:pt idx="10">
                  <c:v>1</c:v>
                </c:pt>
                <c:pt idx="11">
                  <c:v>0</c:v>
                </c:pt>
                <c:pt idx="12">
                  <c:v>1</c:v>
                </c:pt>
                <c:pt idx="13">
                  <c:v>0</c:v>
                </c:pt>
                <c:pt idx="14">
                  <c:v>1</c:v>
                </c:pt>
                <c:pt idx="15">
                  <c:v>1</c:v>
                </c:pt>
                <c:pt idx="16">
                  <c:v>1</c:v>
                </c:pt>
                <c:pt idx="17">
                  <c:v>1</c:v>
                </c:pt>
                <c:pt idx="18">
                  <c:v>1</c:v>
                </c:pt>
                <c:pt idx="19">
                  <c:v>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96F7-2341-AA07-E863958DA72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167255376"/>
        <c:axId val="1167257008"/>
      </c:scatterChart>
      <c:valAx>
        <c:axId val="116725537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dirty="0"/>
                  <a:t>Hours</a:t>
                </a:r>
                <a:endParaRPr 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67257008"/>
        <c:crosses val="autoZero"/>
        <c:crossBetween val="midCat"/>
      </c:valAx>
      <c:valAx>
        <c:axId val="11672570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dirty="0"/>
                  <a:t>Pass</a:t>
                </a:r>
                <a:endParaRPr 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67255376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53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0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3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5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71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75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79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84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85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89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91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5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e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image" Target="../media/image41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50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592D16-A53B-494B-8690-77B813424F19}" type="datetimeFigureOut">
              <a:rPr lang="en-US" smtClean="0"/>
              <a:t>12/17/19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6BDB95-9D1E-5E49-9642-37E235764E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3252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从传统药物发现，往往经历百年甚至千年，效率不高</a:t>
            </a:r>
            <a:endParaRPr lang="en-US" altLang="zh-CN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到现代，高通量的药物发现方式需要大量计算，离生活经验越来越远又越来越数字化</a:t>
            </a:r>
            <a:endParaRPr lang="en-US" altLang="zh-CN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6BDB95-9D1E-5E49-9642-37E235764E0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7332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F1B9E1-7D2F-0343-B5BC-B7420214FA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A30AC5-2440-484B-894C-A683C5640C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3EDD5B-3B95-5543-8BC1-F98BE06084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B6C42C-CD75-4243-9B2B-465FE670F818}" type="datetime1">
              <a:rPr lang="en-US" smtClean="0"/>
              <a:t>12/17/19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D75813-2484-2040-9B93-CE529C4AC5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CB53D6-E334-6040-9549-91C3A8F2CD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A3543-2AD2-8842-ABE5-219686FDD7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5786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FCC2E-0BC3-814A-8DA7-BBA8BE4A5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EDBDA20-3E51-B04D-A2E5-9EBE155973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61682C-00D5-C94D-8200-1FD8B48BA3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718CA9-DB1F-E04D-B27C-D3C1C20D72E4}" type="datetime1">
              <a:rPr lang="en-US" smtClean="0"/>
              <a:t>12/17/19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4E987D-978F-A34B-B5B9-C8D9ABD7EE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65F7AB-4927-4848-8242-93E4D319AE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A3543-2AD2-8842-ABE5-219686FDD7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7378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9A8CBFE-85FA-0340-972E-4D1676890F6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AE5D5F1-AD94-3442-88DF-305E410474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E2B3F8-13AD-FB49-AF9A-D8888DC101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07561-622A-0F4D-90E1-42606F99934E}" type="datetime1">
              <a:rPr lang="en-US" smtClean="0"/>
              <a:t>12/17/19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9822C6-568E-AE49-BBBD-5CA6855B3B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C8D775-9856-6D46-BC4D-B7BBF26FE9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A3543-2AD2-8842-ABE5-219686FDD7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5839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D45E40-8DB7-0D4D-AB48-854DE8B6F7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276A1D-B83E-8944-AD06-7E1E6B1F2F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14E0EA-1043-F34B-9B1C-333F84D89B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5835F6-F91C-D14A-9A30-2C0194AB1C38}" type="datetime1">
              <a:rPr lang="en-US" smtClean="0"/>
              <a:t>12/17/19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6D7029-2260-3344-ABAB-7C822BE6D9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23CBC4-960E-F64F-BAD4-CD1DFA0BF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A3543-2AD2-8842-ABE5-219686FDD7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1143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14E80C-139D-2945-B02D-40FBF7107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BAD0F2-48F3-7343-880C-F787671E7B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F1F375-47F1-5143-8180-49E97670BE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0A1C5-7301-C84F-8F91-E3E164537B11}" type="datetime1">
              <a:rPr lang="en-US" smtClean="0"/>
              <a:t>12/17/19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CD222E-0F16-2442-9DCF-6987CF6F6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FF96E2-BE79-4642-A5BD-DBB227AD4A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A3543-2AD2-8842-ABE5-219686FDD7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749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DA433D-6F43-3F46-82C7-851E28654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5DE294-5B73-5F4A-9303-BD6156DB25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297D27-7DE2-3447-9017-8C7E1E38FA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6E9E37-DFB4-E74C-B3A7-DCC4079DC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43511-8BB9-B044-AFD5-7484052E79BD}" type="datetime1">
              <a:rPr lang="en-US" smtClean="0"/>
              <a:t>12/17/19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B2F0FC-64E4-314A-9D5E-65E30991AD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89278B-EAA5-3E40-BECD-38CF7407F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A3543-2AD2-8842-ABE5-219686FDD7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2595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DEC5B7-B101-BF45-BFF4-FA0520C6F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D99CFC-5935-E845-9C72-8BAF6C68CA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CF7AB4-3FC9-9E4C-9F95-EAACCB6F91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C2699D-7BD2-4C47-8BCD-AC89DD2C606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429FB90-2502-9045-8E7B-039937B102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7663929-1D9D-2D40-90A4-2441FEBD55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1E057-9F79-CC45-9CF0-507B98FAA29A}" type="datetime1">
              <a:rPr lang="en-US" smtClean="0"/>
              <a:t>12/17/19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CAD6CF9-EA5C-C442-8A71-A222E8DA5E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0609443-22F5-F245-808F-D5AE48C369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A3543-2AD2-8842-ABE5-219686FDD7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8545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1D6846-6761-4146-A522-438590287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F4CC39-8196-F944-A238-BCD4FB9038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3DD9FE-3119-0C42-8237-59271C829133}" type="datetime1">
              <a:rPr lang="en-US" smtClean="0"/>
              <a:t>12/17/19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4682CB-A363-AB4B-B135-563BD7E782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04CACE-8A1D-B74E-8823-0F1E4D5BC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A3543-2AD2-8842-ABE5-219686FDD7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9754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5AD613D-CC40-4241-8947-28F4C02475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EE455-E763-4942-92A0-7A71CA617229}" type="datetime1">
              <a:rPr lang="en-US" smtClean="0"/>
              <a:t>12/17/19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934A8C2-DA81-BA45-A221-87CE7751F9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7134A1-F652-E341-814E-1AFB44B49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A3543-2AD2-8842-ABE5-219686FDD7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7178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613492-8FB6-BD43-AE2A-7185E3BD97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36BD9C-C2D0-544B-A11C-1ED89C09A5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5C6689-69EA-0245-89FA-2611C95C73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5831C6-20F6-424C-B042-38A9CBF7CF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F442E-DF52-294B-B6C5-9A6DDB73E1C1}" type="datetime1">
              <a:rPr lang="en-US" smtClean="0"/>
              <a:t>12/17/19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3CC555-985F-8348-BD7E-792815153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037510-DC97-F245-A53C-1401B2E3C2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A3543-2AD2-8842-ABE5-219686FDD7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1043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88014-B9D7-7F4F-9081-D12ED66082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A7405C2-85B0-EB4C-8B4D-01DBBA5FB85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731B76-CB62-914B-8EEB-061E407E5D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2770C3-43D7-8346-846D-75448F4984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C7224-D18F-4348-915B-AACF6F172C55}" type="datetime1">
              <a:rPr lang="en-US" smtClean="0"/>
              <a:t>12/17/19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BF90E2-CC7E-BC41-97BC-B73D026725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8DE49E-C59C-4740-93C9-1EB9FB95FB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A3543-2AD2-8842-ABE5-219686FDD7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2556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DAC3F4B-0B84-5148-90DA-E8075D9279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1E6D51-5CCF-1742-AE00-2DF69D40AD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065874-495A-FF47-83DA-D43776FAD0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508ED1-1DF7-FF41-B5B5-6FAF8125F026}" type="datetime1">
              <a:rPr lang="en-US" smtClean="0"/>
              <a:t>12/17/19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8F2C14-CB3F-C04A-A4E9-3D2CAC7764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A84F58-7379-B94C-A90D-1F779EE614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9A3543-2AD2-8842-ABE5-219686FDD7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6224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7.jpeg"/><Relationship Id="rId7" Type="http://schemas.openxmlformats.org/officeDocument/2006/relationships/image" Target="../media/image11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7.jpg"/><Relationship Id="rId3" Type="http://schemas.openxmlformats.org/officeDocument/2006/relationships/image" Target="../media/image18.jpg"/><Relationship Id="rId7" Type="http://schemas.openxmlformats.org/officeDocument/2006/relationships/image" Target="../media/image22.png"/><Relationship Id="rId12" Type="http://schemas.openxmlformats.org/officeDocument/2006/relationships/image" Target="../media/image26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hyperlink" Target="http://worldpopulationreview.com/" TargetMode="External"/><Relationship Id="rId5" Type="http://schemas.openxmlformats.org/officeDocument/2006/relationships/image" Target="../media/image20.png"/><Relationship Id="rId15" Type="http://schemas.openxmlformats.org/officeDocument/2006/relationships/image" Target="../media/image29.jp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Relationship Id="rId14" Type="http://schemas.openxmlformats.org/officeDocument/2006/relationships/image" Target="../media/image28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30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30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31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2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33.jpg"/><Relationship Id="rId4" Type="http://schemas.openxmlformats.org/officeDocument/2006/relationships/image" Target="../media/image32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3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34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4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37.emf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iff"/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if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40.emf"/><Relationship Id="rId4" Type="http://schemas.openxmlformats.org/officeDocument/2006/relationships/package" Target="../embeddings/Microsoft_Word_Document5.docx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7" Type="http://schemas.openxmlformats.org/officeDocument/2006/relationships/image" Target="../media/image42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package" Target="../embeddings/Microsoft_Word_Document7.docx"/><Relationship Id="rId5" Type="http://schemas.openxmlformats.org/officeDocument/2006/relationships/image" Target="../media/image41.emf"/><Relationship Id="rId4" Type="http://schemas.openxmlformats.org/officeDocument/2006/relationships/package" Target="../embeddings/Microsoft_Word_Document6.docx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43.tif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tiff"/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tif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sv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8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49.svg"/><Relationship Id="rId5" Type="http://schemas.openxmlformats.org/officeDocument/2006/relationships/image" Target="../media/image48.png"/><Relationship Id="rId4" Type="http://schemas.openxmlformats.org/officeDocument/2006/relationships/image" Target="../media/image50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9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4" Type="http://schemas.openxmlformats.org/officeDocument/2006/relationships/image" Target="../media/image53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tiff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4.xml"/><Relationship Id="rId4" Type="http://schemas.openxmlformats.org/officeDocument/2006/relationships/image" Target="../media/image56.tif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tiff"/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image" Target="../media/image59.tif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tiff"/><Relationship Id="rId7" Type="http://schemas.openxmlformats.org/officeDocument/2006/relationships/image" Target="../media/image5.jp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60.emf"/><Relationship Id="rId5" Type="http://schemas.openxmlformats.org/officeDocument/2006/relationships/package" Target="../embeddings/Microsoft_Word_Document10.docx"/><Relationship Id="rId4" Type="http://schemas.openxmlformats.org/officeDocument/2006/relationships/image" Target="../media/image11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tif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tif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5" Type="http://schemas.openxmlformats.org/officeDocument/2006/relationships/image" Target="../media/image63.emf"/><Relationship Id="rId4" Type="http://schemas.openxmlformats.org/officeDocument/2006/relationships/package" Target="../embeddings/Microsoft_Word_Document11.docx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2.docx"/><Relationship Id="rId7" Type="http://schemas.openxmlformats.org/officeDocument/2006/relationships/image" Target="../media/image68.jp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67.svg"/><Relationship Id="rId5" Type="http://schemas.openxmlformats.org/officeDocument/2006/relationships/image" Target="../media/image66.png"/><Relationship Id="rId4" Type="http://schemas.openxmlformats.org/officeDocument/2006/relationships/image" Target="../media/image65.em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tiff"/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3.docx"/><Relationship Id="rId7" Type="http://schemas.openxmlformats.org/officeDocument/2006/relationships/image" Target="../media/image74.jp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73.svg"/><Relationship Id="rId5" Type="http://schemas.openxmlformats.org/officeDocument/2006/relationships/image" Target="../media/image72.png"/><Relationship Id="rId4" Type="http://schemas.openxmlformats.org/officeDocument/2006/relationships/image" Target="../media/image71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4.docx"/><Relationship Id="rId7" Type="http://schemas.openxmlformats.org/officeDocument/2006/relationships/image" Target="../media/image78.jp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77.svg"/><Relationship Id="rId5" Type="http://schemas.openxmlformats.org/officeDocument/2006/relationships/image" Target="../media/image76.png"/><Relationship Id="rId4" Type="http://schemas.openxmlformats.org/officeDocument/2006/relationships/image" Target="../media/image75.emf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7" Type="http://schemas.openxmlformats.org/officeDocument/2006/relationships/image" Target="../media/image82.jp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79.emf"/><Relationship Id="rId5" Type="http://schemas.openxmlformats.org/officeDocument/2006/relationships/package" Target="../embeddings/Microsoft_Word_Document15.docx"/><Relationship Id="rId4" Type="http://schemas.openxmlformats.org/officeDocument/2006/relationships/image" Target="../media/image81.sv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8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sv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6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4" Type="http://schemas.openxmlformats.org/officeDocument/2006/relationships/image" Target="../media/image84.emf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7" Type="http://schemas.openxmlformats.org/officeDocument/2006/relationships/image" Target="../media/image85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.vml"/><Relationship Id="rId6" Type="http://schemas.openxmlformats.org/officeDocument/2006/relationships/package" Target="../embeddings/Microsoft_Word_Document17.docx"/><Relationship Id="rId5" Type="http://schemas.openxmlformats.org/officeDocument/2006/relationships/image" Target="../media/image88.svg"/><Relationship Id="rId4" Type="http://schemas.openxmlformats.org/officeDocument/2006/relationships/image" Target="../media/image87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9.vml"/><Relationship Id="rId5" Type="http://schemas.openxmlformats.org/officeDocument/2006/relationships/image" Target="../media/image89.emf"/><Relationship Id="rId4" Type="http://schemas.openxmlformats.org/officeDocument/2006/relationships/package" Target="../embeddings/Microsoft_Word_Document18.docx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9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0.vml"/><Relationship Id="rId4" Type="http://schemas.openxmlformats.org/officeDocument/2006/relationships/image" Target="../media/image91.emf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3" Type="http://schemas.openxmlformats.org/officeDocument/2006/relationships/image" Target="../media/image93.jpg"/><Relationship Id="rId7" Type="http://schemas.openxmlformats.org/officeDocument/2006/relationships/image" Target="../media/image130.png"/><Relationship Id="rId2" Type="http://schemas.openxmlformats.org/officeDocument/2006/relationships/image" Target="../media/image92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5" Type="http://schemas.openxmlformats.org/officeDocument/2006/relationships/image" Target="../media/image110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jpe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0.png"/><Relationship Id="rId4" Type="http://schemas.openxmlformats.org/officeDocument/2006/relationships/image" Target="../media/image200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20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1.vml"/><Relationship Id="rId4" Type="http://schemas.openxmlformats.org/officeDocument/2006/relationships/image" Target="../media/image95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EAB72B-CD30-3449-BBF3-DC471EF3CBA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C00000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生物统计基础</a:t>
            </a:r>
            <a:endParaRPr lang="en-US" dirty="0">
              <a:solidFill>
                <a:srgbClr val="C00000"/>
              </a:solidFill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CAAF680-D950-2644-A8EE-58B8CF2767E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陈国波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6617F9-F827-554A-BF51-FC38CA9A0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A3543-2AD2-8842-ABE5-219686FDD7E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4841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20D4F-EC66-BE46-8946-4FD437535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荷兰人的身高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C7BD2E3-825E-1845-A85F-0645AEFF98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3465" y="1520828"/>
            <a:ext cx="8702676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FFA5F94-AF6B-E246-840C-440B12D8B736}"/>
              </a:ext>
            </a:extLst>
          </p:cNvPr>
          <p:cNvSpPr txBox="1"/>
          <p:nvPr/>
        </p:nvSpPr>
        <p:spPr>
          <a:xfrm>
            <a:off x="9872134" y="2774421"/>
            <a:ext cx="12784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男性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1.84</a:t>
            </a:r>
          </a:p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女性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1.69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CC5E09B-F5A5-7C44-86A8-9EBD4316A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A3543-2AD2-8842-ABE5-219686FDD7E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603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4D3C06-F19D-534F-AED5-8DDABD01B4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5735"/>
            <a:ext cx="10515600" cy="1325563"/>
          </a:xfrm>
        </p:spPr>
        <p:txBody>
          <a:bodyPr/>
          <a:lstStyle/>
          <a:p>
            <a:pPr algn="ctr"/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姚明身高有多特殊</a:t>
            </a:r>
            <a:r>
              <a:rPr lang="en-AU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?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BA2D22-8D69-024C-9D50-E5A7C0300F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7727" y="1797372"/>
            <a:ext cx="3281340" cy="3429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E4AC7B8-7FF9-1346-AC60-923423BBDA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1266" y="3116433"/>
            <a:ext cx="804334" cy="93063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01C00D0-D8E4-9840-95AE-7947D6F61F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250" y="1678517"/>
            <a:ext cx="878416" cy="87841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DD933AA-38EB-A847-8159-A37EBD4594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50678" y="4449158"/>
            <a:ext cx="878416" cy="101634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FD15236-7596-4342-83A7-A79BDBF114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52743" y="1678517"/>
            <a:ext cx="878416" cy="87841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1BB860C-57F6-1D41-89DE-6B3A023F11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16958" y="3023930"/>
            <a:ext cx="984986" cy="1124736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7B0FAF9-D0BC-0548-978E-28CF4861358A}"/>
              </a:ext>
            </a:extLst>
          </p:cNvPr>
          <p:cNvCxnSpPr>
            <a:stCxn id="8" idx="3"/>
            <a:endCxn id="12" idx="1"/>
          </p:cNvCxnSpPr>
          <p:nvPr/>
        </p:nvCxnSpPr>
        <p:spPr>
          <a:xfrm>
            <a:off x="1862666" y="2117725"/>
            <a:ext cx="109007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4CB0E7C-773E-E447-A99E-0D2B98D78A57}"/>
              </a:ext>
            </a:extLst>
          </p:cNvPr>
          <p:cNvCxnSpPr/>
          <p:nvPr/>
        </p:nvCxnSpPr>
        <p:spPr>
          <a:xfrm>
            <a:off x="2407704" y="2117725"/>
            <a:ext cx="0" cy="8554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E088744-EB2D-3746-AF14-476DA40E7E06}"/>
              </a:ext>
            </a:extLst>
          </p:cNvPr>
          <p:cNvCxnSpPr>
            <a:cxnSpLocks/>
            <a:stCxn id="14" idx="3"/>
            <a:endCxn id="6" idx="1"/>
          </p:cNvCxnSpPr>
          <p:nvPr/>
        </p:nvCxnSpPr>
        <p:spPr>
          <a:xfrm flipV="1">
            <a:off x="2901944" y="3581750"/>
            <a:ext cx="1729322" cy="45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00CF028-D030-7A49-BFA0-682AE2CF21E6}"/>
              </a:ext>
            </a:extLst>
          </p:cNvPr>
          <p:cNvCxnSpPr/>
          <p:nvPr/>
        </p:nvCxnSpPr>
        <p:spPr>
          <a:xfrm>
            <a:off x="3779305" y="3590923"/>
            <a:ext cx="0" cy="8554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2AEAB10-631F-8D44-9334-22D3187D8B87}"/>
              </a:ext>
            </a:extLst>
          </p:cNvPr>
          <p:cNvSpPr txBox="1"/>
          <p:nvPr/>
        </p:nvSpPr>
        <p:spPr>
          <a:xfrm>
            <a:off x="984250" y="2573869"/>
            <a:ext cx="878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2.08m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47357EC-B9FD-1544-9FE2-C4DA1DCFC117}"/>
              </a:ext>
            </a:extLst>
          </p:cNvPr>
          <p:cNvSpPr txBox="1"/>
          <p:nvPr/>
        </p:nvSpPr>
        <p:spPr>
          <a:xfrm>
            <a:off x="2982380" y="2590805"/>
            <a:ext cx="878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1.88m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7FC4721-FCCD-644E-8213-F6F85D876DC2}"/>
              </a:ext>
            </a:extLst>
          </p:cNvPr>
          <p:cNvSpPr txBox="1"/>
          <p:nvPr/>
        </p:nvSpPr>
        <p:spPr>
          <a:xfrm>
            <a:off x="2017180" y="4216399"/>
            <a:ext cx="878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2.26m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25FD57D-872F-0D4D-9DAF-6BEA3C115135}"/>
              </a:ext>
            </a:extLst>
          </p:cNvPr>
          <p:cNvSpPr txBox="1"/>
          <p:nvPr/>
        </p:nvSpPr>
        <p:spPr>
          <a:xfrm>
            <a:off x="4675713" y="4216401"/>
            <a:ext cx="878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1.90m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4735DFC-7A15-0D46-9FC9-B2B5636CD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A3543-2AD2-8842-ABE5-219686FDD7E3}" type="slidenum">
              <a:rPr lang="en-US" smtClean="0"/>
              <a:t>11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151E18B-723E-6C4F-8C97-42451E4EFD35}"/>
              </a:ext>
            </a:extLst>
          </p:cNvPr>
          <p:cNvSpPr/>
          <p:nvPr/>
        </p:nvSpPr>
        <p:spPr>
          <a:xfrm>
            <a:off x="6342081" y="5444196"/>
            <a:ext cx="23968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成年男性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1.70m+/-7cm</a:t>
            </a:r>
          </a:p>
        </p:txBody>
      </p:sp>
      <p:pic>
        <p:nvPicPr>
          <p:cNvPr id="20" name="Content Placeholder 4">
            <a:extLst>
              <a:ext uri="{FF2B5EF4-FFF2-40B4-BE49-F238E27FC236}">
                <a16:creationId xmlns:a16="http://schemas.microsoft.com/office/drawing/2014/main" id="{2593F8EA-1C7F-A044-AB1F-C0D3DD1A53C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66336" y="2997165"/>
            <a:ext cx="1629716" cy="2201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8442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CA8967-7668-8C4F-A79F-B5BB1A62A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肾癌调查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3E38D7-41B1-3440-9FAE-5DABF13440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7116" y="1423097"/>
            <a:ext cx="6949541" cy="440137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F45C4DF-ED5A-CA41-859E-439C1FE11A69}"/>
              </a:ext>
            </a:extLst>
          </p:cNvPr>
          <p:cNvSpPr txBox="1"/>
          <p:nvPr/>
        </p:nvSpPr>
        <p:spPr>
          <a:xfrm>
            <a:off x="8760765" y="1778696"/>
            <a:ext cx="32457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本例来自</a:t>
            </a:r>
            <a:endParaRPr lang="en-US" altLang="zh-CN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《Thinking,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Fast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and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Slow》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第十章 </a:t>
            </a:r>
            <a:r>
              <a:rPr lang="en-US" altLang="zh-CN" i="1" dirty="0">
                <a:latin typeface="Kaiti SC" panose="02010600040101010101" pitchFamily="2" charset="-122"/>
                <a:ea typeface="Kaiti SC" panose="02010600040101010101" pitchFamily="2" charset="-122"/>
              </a:rPr>
              <a:t>The</a:t>
            </a:r>
            <a:r>
              <a:rPr lang="zh-CN" altLang="en-US" i="1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i="1" dirty="0">
                <a:latin typeface="Kaiti SC" panose="02010600040101010101" pitchFamily="2" charset="-122"/>
                <a:ea typeface="Kaiti SC" panose="02010600040101010101" pitchFamily="2" charset="-122"/>
              </a:rPr>
              <a:t>law</a:t>
            </a:r>
            <a:r>
              <a:rPr lang="zh-CN" altLang="en-US" i="1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i="1" dirty="0">
                <a:latin typeface="Kaiti SC" panose="02010600040101010101" pitchFamily="2" charset="-122"/>
                <a:ea typeface="Kaiti SC" panose="02010600040101010101" pitchFamily="2" charset="-122"/>
              </a:rPr>
              <a:t>of</a:t>
            </a:r>
            <a:r>
              <a:rPr lang="zh-CN" altLang="en-US" i="1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i="1" dirty="0">
                <a:latin typeface="Kaiti SC" panose="02010600040101010101" pitchFamily="2" charset="-122"/>
                <a:ea typeface="Kaiti SC" panose="02010600040101010101" pitchFamily="2" charset="-122"/>
              </a:rPr>
              <a:t>small</a:t>
            </a:r>
            <a:r>
              <a:rPr lang="zh-CN" altLang="en-US" i="1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i="1" dirty="0">
                <a:latin typeface="Kaiti SC" panose="02010600040101010101" pitchFamily="2" charset="-122"/>
                <a:ea typeface="Kaiti SC" panose="02010600040101010101" pitchFamily="2" charset="-122"/>
              </a:rPr>
              <a:t>number</a:t>
            </a:r>
            <a:endParaRPr lang="en-US" i="1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ACDF1D-776F-BF4B-8A1F-DD7FD5E8B9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A3543-2AD2-8842-ABE5-219686FDD7E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5765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E1EA82-5B12-1947-AE56-AB286B9DA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调查结果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A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63BA1E-0D3D-B643-9F92-0139CBFA33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916642"/>
          </a:xfrm>
        </p:spPr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美国通过调查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3141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个郡，发现</a:t>
            </a:r>
            <a:r>
              <a:rPr lang="zh-CN" altLang="en-US" dirty="0">
                <a:highlight>
                  <a:srgbClr val="00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肾癌发生率</a:t>
            </a:r>
            <a:r>
              <a:rPr lang="zh-CN" altLang="en-US" dirty="0">
                <a:highlight>
                  <a:srgbClr val="00FF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最低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的地区有如下特征</a:t>
            </a:r>
            <a:b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地处偏远，</a:t>
            </a:r>
            <a:b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人口稀少，</a:t>
            </a:r>
            <a:b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传统上是共和党选区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14081EE-D133-EA42-B3EF-E89BA4815F4E}"/>
              </a:ext>
            </a:extLst>
          </p:cNvPr>
          <p:cNvSpPr txBox="1">
            <a:spLocks/>
          </p:cNvSpPr>
          <p:nvPr/>
        </p:nvSpPr>
        <p:spPr>
          <a:xfrm>
            <a:off x="838201" y="4314825"/>
            <a:ext cx="10515600" cy="217805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highlight>
                  <a:srgbClr val="00FF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流行病学家</a:t>
            </a:r>
            <a:r>
              <a:rPr lang="en-US" altLang="zh-CN" dirty="0">
                <a:highlight>
                  <a:srgbClr val="00FF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A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得出如下结论：</a:t>
            </a:r>
            <a:b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偏远的确水源干净且</a:t>
            </a:r>
            <a:b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少有空气污染、水源污染</a:t>
            </a:r>
            <a:b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食物无添加剂</a:t>
            </a:r>
            <a:b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此等人间仙境，岂有肾癌容身之理！</a:t>
            </a:r>
            <a:b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F8C7CF-D82A-7A45-9DD0-B3C56D604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A3543-2AD2-8842-ABE5-219686FDD7E3}" type="slidenum">
              <a:rPr lang="en-US" smtClean="0"/>
              <a:t>13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FECF73-35D0-084A-BA3E-F046EF3236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8798" y="2544416"/>
            <a:ext cx="4852080" cy="3072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4247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E1EA82-5B12-1947-AE56-AB286B9DA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调查结果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B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63BA1E-0D3D-B643-9F92-0139CBFA33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916642"/>
          </a:xfrm>
        </p:spPr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美国通过调查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3141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个郡，发现</a:t>
            </a:r>
            <a:r>
              <a:rPr lang="zh-CN" altLang="en-US" dirty="0">
                <a:highlight>
                  <a:srgbClr val="00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肾癌发生率</a:t>
            </a:r>
            <a:r>
              <a:rPr lang="zh-CN" altLang="en-US" dirty="0">
                <a:highlight>
                  <a:srgbClr val="FF00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最高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的地区有如下特征</a:t>
            </a:r>
            <a:b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地处偏远，</a:t>
            </a:r>
            <a:b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人口稀少，</a:t>
            </a:r>
            <a:b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传统上是共和党选区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14081EE-D133-EA42-B3EF-E89BA4815F4E}"/>
              </a:ext>
            </a:extLst>
          </p:cNvPr>
          <p:cNvSpPr txBox="1">
            <a:spLocks/>
          </p:cNvSpPr>
          <p:nvPr/>
        </p:nvSpPr>
        <p:spPr>
          <a:xfrm>
            <a:off x="838201" y="4314825"/>
            <a:ext cx="10515600" cy="21780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highlight>
                  <a:srgbClr val="FF00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流行病学家</a:t>
            </a:r>
            <a:r>
              <a:rPr lang="en-US" altLang="zh-CN" dirty="0">
                <a:highlight>
                  <a:srgbClr val="FF00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B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得出如下结论：</a:t>
            </a:r>
            <a:b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偏远地区，经济差，缺医少药！</a:t>
            </a:r>
            <a:b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高脂肪饮食！</a:t>
            </a:r>
            <a:b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饮酒吸烟过度！</a:t>
            </a:r>
            <a:b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焉有不患肾癌之理！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F69123-160F-4D4D-B090-35BCB41AE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A3543-2AD2-8842-ABE5-219686FDD7E3}" type="slidenum">
              <a:rPr lang="en-US" smtClean="0"/>
              <a:t>14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30D5F8-24CE-514D-909D-292CC1228E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8798" y="2544416"/>
            <a:ext cx="4852080" cy="3072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6074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2D5391-5318-6B40-BB1E-C0D50111E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3600" dirty="0">
                <a:latin typeface="Kaiti SC" panose="02010600040101010101" pitchFamily="2" charset="-122"/>
                <a:ea typeface="Kaiti SC" panose="02010600040101010101" pitchFamily="2" charset="-122"/>
              </a:rPr>
              <a:t>统计分析</a:t>
            </a:r>
            <a:r>
              <a:rPr lang="en-AU" altLang="zh-CN" sz="3600" dirty="0">
                <a:latin typeface="Kaiti SC" panose="02010600040101010101" pitchFamily="2" charset="-122"/>
                <a:ea typeface="Kaiti SC" panose="02010600040101010101" pitchFamily="2" charset="-122"/>
              </a:rPr>
              <a:t>—</a:t>
            </a:r>
            <a:r>
              <a:rPr lang="zh-CN" altLang="en-AU" sz="3600" dirty="0">
                <a:latin typeface="Kaiti SC" panose="02010600040101010101" pitchFamily="2" charset="-122"/>
                <a:ea typeface="Kaiti SC" panose="02010600040101010101" pitchFamily="2" charset="-122"/>
              </a:rPr>
              <a:t>在</a:t>
            </a:r>
            <a:r>
              <a:rPr lang="zh-CN" altLang="en-US" sz="3600" dirty="0">
                <a:latin typeface="Kaiti SC" panose="02010600040101010101" pitchFamily="2" charset="-122"/>
                <a:ea typeface="Kaiti SC" panose="02010600040101010101" pitchFamily="2" charset="-122"/>
              </a:rPr>
              <a:t>似是而非（真实世界）中寻找答案</a:t>
            </a:r>
            <a:endParaRPr lang="en-US" sz="3600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017C3A-B78D-C649-9F6C-ED7D5AD21C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560567"/>
          </a:xfrm>
        </p:spPr>
        <p:txBody>
          <a:bodyPr>
            <a:normAutofit/>
          </a:bodyPr>
          <a:lstStyle/>
          <a:p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数据聚合：</a:t>
            </a:r>
            <a:br>
              <a:rPr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zh-CN" altLang="en-AU" sz="2400" dirty="0">
                <a:solidFill>
                  <a:srgbClr val="FF0000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需要</a:t>
            </a:r>
            <a:r>
              <a:rPr lang="zh-CN" altLang="en-US" sz="2400" dirty="0">
                <a:solidFill>
                  <a:srgbClr val="FF0000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很多数据点，</a:t>
            </a:r>
            <a:r>
              <a:rPr lang="zh-CN" altLang="en-US" sz="2400" dirty="0">
                <a:solidFill>
                  <a:schemeClr val="accent5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样本量的效果会收敛到某一点，</a:t>
            </a:r>
            <a:r>
              <a:rPr lang="zh-CN" altLang="en-AU" sz="2400" dirty="0">
                <a:solidFill>
                  <a:schemeClr val="accent5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与</a:t>
            </a:r>
            <a:r>
              <a:rPr lang="zh-CN" altLang="en-US" sz="2400" dirty="0">
                <a:solidFill>
                  <a:schemeClr val="accent5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样本量的根号成正比。</a:t>
            </a:r>
            <a:endParaRPr lang="en-US" altLang="zh-CN" sz="2400" dirty="0">
              <a:solidFill>
                <a:schemeClr val="accent5"/>
              </a:solidFill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参数估计：</a:t>
            </a:r>
            <a:br>
              <a:rPr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zh-CN" altLang="en-US" sz="2400" dirty="0">
                <a:solidFill>
                  <a:schemeClr val="accent6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样本的特征，外部参照，内部参照。</a:t>
            </a:r>
            <a:br>
              <a:rPr lang="en-US" altLang="zh-CN" sz="2400" dirty="0">
                <a:solidFill>
                  <a:schemeClr val="accent6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zh-CN" altLang="en-US" sz="2400" u="sng" dirty="0">
                <a:solidFill>
                  <a:schemeClr val="accent6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均值，方差</a:t>
            </a:r>
            <a:endParaRPr lang="en-US" altLang="zh-CN" sz="2400" u="sng" dirty="0">
              <a:solidFill>
                <a:schemeClr val="accent6"/>
              </a:solidFill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假设检验：</a:t>
            </a:r>
            <a:br>
              <a:rPr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zh-CN" altLang="en-US" sz="2400" dirty="0">
                <a:solidFill>
                  <a:schemeClr val="accent2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显著性水平测试</a:t>
            </a:r>
            <a:br>
              <a:rPr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en-US" altLang="zh-CN" sz="2400" i="1" u="sng" dirty="0">
                <a:solidFill>
                  <a:schemeClr val="accent2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p</a:t>
            </a:r>
            <a:r>
              <a:rPr lang="zh-CN" altLang="en-US" sz="2400" u="sng" dirty="0">
                <a:solidFill>
                  <a:schemeClr val="accent2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值</a:t>
            </a:r>
            <a:endParaRPr lang="en-US" altLang="zh-CN" sz="2400" u="sng" dirty="0">
              <a:solidFill>
                <a:schemeClr val="accent2"/>
              </a:solidFill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实验设计：关于未来的规划</a:t>
            </a:r>
            <a:endParaRPr lang="en-US" altLang="zh-CN" sz="24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endParaRPr lang="en-US" sz="2400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60DD99-3D79-2B4A-8BEF-6B86A1FC36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A3543-2AD2-8842-ABE5-219686FDD7E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5440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D8F0A7-140A-AE4E-8CF6-A4785F88A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数据类型：离散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vs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连续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FA3258-C706-6642-8251-5965D5623E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284945" cy="4351338"/>
          </a:xfrm>
        </p:spPr>
        <p:txBody>
          <a:bodyPr>
            <a:normAutofit/>
          </a:bodyPr>
          <a:lstStyle/>
          <a:p>
            <a:r>
              <a:rPr lang="zh-CN" altLang="en-US" sz="2000" dirty="0">
                <a:highlight>
                  <a:srgbClr val="FF00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身高</a:t>
            </a:r>
            <a:endParaRPr lang="en-US" altLang="zh-CN" sz="2000" dirty="0">
              <a:highlight>
                <a:srgbClr val="FF00FF"/>
              </a:highlight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sz="2000" dirty="0">
                <a:highlight>
                  <a:srgbClr val="FF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性别</a:t>
            </a:r>
            <a:endParaRPr lang="en-US" altLang="zh-CN" sz="2000" dirty="0">
              <a:highlight>
                <a:srgbClr val="FFFF00"/>
              </a:highlight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sz="2000" dirty="0">
                <a:highlight>
                  <a:srgbClr val="00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出生地、民族、宗教信仰</a:t>
            </a:r>
            <a:endParaRPr lang="en-US" altLang="zh-CN" sz="2000" dirty="0">
              <a:highlight>
                <a:srgbClr val="00FF00"/>
              </a:highlight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sz="2000" dirty="0">
                <a:highlight>
                  <a:srgbClr val="00FF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英语水平</a:t>
            </a:r>
            <a:br>
              <a:rPr lang="en-US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endParaRPr lang="en-US" altLang="zh-CN" sz="20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endParaRPr lang="en-US" sz="20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sz="2000" dirty="0">
                <a:highlight>
                  <a:srgbClr val="C0C0C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抛十次硬币，出现正面的数量</a:t>
            </a:r>
            <a:endParaRPr lang="en-US" altLang="zh-CN" sz="2000" dirty="0">
              <a:highlight>
                <a:srgbClr val="C0C0C0"/>
              </a:highlight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sz="2000" dirty="0">
                <a:solidFill>
                  <a:schemeClr val="bg1"/>
                </a:solidFill>
                <a:highlight>
                  <a:srgbClr val="80008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汽车站的等车的人数</a:t>
            </a:r>
            <a:endParaRPr lang="en-US" altLang="zh-CN" sz="2000" dirty="0">
              <a:solidFill>
                <a:schemeClr val="bg1"/>
              </a:solidFill>
              <a:highlight>
                <a:srgbClr val="800080"/>
              </a:highlight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sz="2000" dirty="0">
                <a:solidFill>
                  <a:schemeClr val="bg1"/>
                </a:solidFill>
                <a:highlight>
                  <a:srgbClr val="FF00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测量误差</a:t>
            </a:r>
            <a:endParaRPr lang="en-US" altLang="zh-CN" sz="2000" dirty="0">
              <a:solidFill>
                <a:schemeClr val="bg1"/>
              </a:solidFill>
              <a:highlight>
                <a:srgbClr val="FF0000"/>
              </a:highlight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 marL="0" indent="0">
              <a:buNone/>
            </a:pPr>
            <a:endParaRPr lang="en-US" sz="2000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3B44CF2-04A4-B44A-92D7-B42FE9508C89}"/>
              </a:ext>
            </a:extLst>
          </p:cNvPr>
          <p:cNvSpPr txBox="1">
            <a:spLocks/>
          </p:cNvSpPr>
          <p:nvPr/>
        </p:nvSpPr>
        <p:spPr>
          <a:xfrm>
            <a:off x="6326676" y="1840239"/>
            <a:ext cx="428494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dirty="0">
                <a:highlight>
                  <a:srgbClr val="FF00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连续，正态分布</a:t>
            </a:r>
            <a:endParaRPr lang="en-US" altLang="zh-CN" sz="2000" dirty="0">
              <a:highlight>
                <a:srgbClr val="FF00FF"/>
              </a:highlight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sz="2000" dirty="0">
                <a:highlight>
                  <a:srgbClr val="FF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离散，伯努利分布</a:t>
            </a:r>
            <a:endParaRPr lang="en-US" altLang="zh-CN" sz="2000" dirty="0">
              <a:highlight>
                <a:srgbClr val="FFFF00"/>
              </a:highlight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sz="2000" dirty="0">
                <a:highlight>
                  <a:srgbClr val="00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离散，分类无级别</a:t>
            </a:r>
            <a:endParaRPr lang="en-US" altLang="zh-CN" sz="2000" dirty="0">
              <a:highlight>
                <a:srgbClr val="00FF00"/>
              </a:highlight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sz="2000" dirty="0">
                <a:highlight>
                  <a:srgbClr val="00FF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离散，分类有级别</a:t>
            </a:r>
            <a:endParaRPr lang="en-US" altLang="zh-CN" sz="2000" dirty="0">
              <a:highlight>
                <a:srgbClr val="00FFFF"/>
              </a:highlight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endParaRPr lang="en-US" sz="20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endParaRPr lang="en-US" sz="20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sz="2000" dirty="0">
                <a:highlight>
                  <a:srgbClr val="C0C0C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二项分布</a:t>
            </a:r>
            <a:endParaRPr lang="en-US" altLang="zh-CN" sz="2000" dirty="0">
              <a:highlight>
                <a:srgbClr val="C0C0C0"/>
              </a:highlight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sz="2000" dirty="0">
                <a:solidFill>
                  <a:schemeClr val="bg1"/>
                </a:solidFill>
                <a:highlight>
                  <a:srgbClr val="80008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泊松分布</a:t>
            </a:r>
            <a:endParaRPr lang="en-US" altLang="zh-CN" sz="2000" dirty="0">
              <a:solidFill>
                <a:schemeClr val="bg1"/>
              </a:solidFill>
              <a:highlight>
                <a:srgbClr val="800080"/>
              </a:highlight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sz="2000" dirty="0">
                <a:solidFill>
                  <a:schemeClr val="bg1"/>
                </a:solidFill>
                <a:highlight>
                  <a:srgbClr val="FF00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正态分布</a:t>
            </a:r>
            <a:endParaRPr lang="en-US" altLang="zh-CN" sz="2000" dirty="0">
              <a:solidFill>
                <a:schemeClr val="bg1"/>
              </a:solidFill>
              <a:highlight>
                <a:srgbClr val="FF0000"/>
              </a:highlight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endParaRPr lang="en-US" altLang="zh-CN" sz="20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endParaRPr lang="en-US" sz="2000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A97A3F-0629-D54A-90ED-DF29B72AE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A3543-2AD2-8842-ABE5-219686FDD7E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3915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B48E8D-6A63-B945-9739-442E73EDC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人口数据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5442B7-9D41-A545-A08B-7F463E8031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4064000" cy="28067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F73EE4D-CB66-084A-A867-99B5B13186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8912" y="440176"/>
            <a:ext cx="6032500" cy="2654300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5D6B2ED-5106-0D41-B234-61DC04838D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5873" y="3233022"/>
            <a:ext cx="6015539" cy="3101762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C783F8A-1ADE-564E-874D-C08731588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A3543-2AD2-8842-ABE5-219686FDD7E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461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463119-AF14-B34A-B237-441655F84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84" y="26923"/>
            <a:ext cx="10515600" cy="1325563"/>
          </a:xfrm>
        </p:spPr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人口年龄结构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43C8C7B-E702-7A44-8A77-48C96FE3A977}"/>
              </a:ext>
            </a:extLst>
          </p:cNvPr>
          <p:cNvGrpSpPr/>
          <p:nvPr/>
        </p:nvGrpSpPr>
        <p:grpSpPr>
          <a:xfrm>
            <a:off x="4407589" y="321735"/>
            <a:ext cx="7282696" cy="1971307"/>
            <a:chOff x="4407589" y="16941"/>
            <a:chExt cx="7282696" cy="1971307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84E3B6C-4100-DD48-A76F-A614E8910C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07589" y="16941"/>
              <a:ext cx="2225675" cy="193675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5D3ED7E9-EBC3-C04F-8CCA-6DB0D0D343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62442" y="38798"/>
              <a:ext cx="2225675" cy="1949450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AD415D20-5CBB-B448-A19E-1BA0E90F0AE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461435" y="41494"/>
              <a:ext cx="2228850" cy="1930400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551E1F6-F2AC-704B-8AC4-46EA5BBFD267}"/>
              </a:ext>
            </a:extLst>
          </p:cNvPr>
          <p:cNvGrpSpPr/>
          <p:nvPr/>
        </p:nvGrpSpPr>
        <p:grpSpPr>
          <a:xfrm>
            <a:off x="4420366" y="2256575"/>
            <a:ext cx="7276775" cy="1967838"/>
            <a:chOff x="4420366" y="2256575"/>
            <a:chExt cx="7276775" cy="1967838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43632173-1464-4744-A724-8110EABC16B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420366" y="2256575"/>
              <a:ext cx="2225675" cy="1939925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A93AF4DE-D3B8-7342-B833-B09D06BBC7B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477816" y="2287663"/>
              <a:ext cx="2219325" cy="1936750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D99147C9-5D5A-B142-8302-39FF300E408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987587" y="2267753"/>
              <a:ext cx="2228850" cy="1930400"/>
            </a:xfrm>
            <a:prstGeom prst="rect">
              <a:avLst/>
            </a:prstGeom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D6C2F64-9E89-8E40-9432-D0AFEB834F54}"/>
              </a:ext>
            </a:extLst>
          </p:cNvPr>
          <p:cNvGrpSpPr/>
          <p:nvPr/>
        </p:nvGrpSpPr>
        <p:grpSpPr>
          <a:xfrm>
            <a:off x="4441905" y="4247620"/>
            <a:ext cx="7281503" cy="1942629"/>
            <a:chOff x="4441905" y="4450816"/>
            <a:chExt cx="7281503" cy="1942629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FEB1E81-B4FA-4A47-A2B5-0673F832CDD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494558" y="4456695"/>
              <a:ext cx="2228850" cy="193675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C7925C06-66F8-5D48-8FE5-6A8986FDF81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441905" y="4476216"/>
              <a:ext cx="2216150" cy="1911350"/>
            </a:xfrm>
            <a:prstGeom prst="rect">
              <a:avLst/>
            </a:prstGeom>
          </p:spPr>
        </p:pic>
        <p:pic>
          <p:nvPicPr>
            <p:cNvPr id="24" name="Picture 23" descr="Iraq">
              <a:extLst>
                <a:ext uri="{FF2B5EF4-FFF2-40B4-BE49-F238E27FC236}">
                  <a16:creationId xmlns:a16="http://schemas.microsoft.com/office/drawing/2014/main" id="{D6AFE456-F80B-5A46-A5FA-755F97522F1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995747" y="4450816"/>
              <a:ext cx="2228850" cy="1936750"/>
            </a:xfrm>
            <a:prstGeom prst="rect">
              <a:avLst/>
            </a:prstGeom>
          </p:spPr>
        </p:pic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95BA95A1-7A80-6440-8E64-741C5D5DD179}"/>
              </a:ext>
            </a:extLst>
          </p:cNvPr>
          <p:cNvSpPr txBox="1"/>
          <p:nvPr/>
        </p:nvSpPr>
        <p:spPr>
          <a:xfrm>
            <a:off x="81500" y="2590800"/>
            <a:ext cx="417734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		</a:t>
            </a:r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中国，日本，韩国</a:t>
            </a:r>
            <a:endParaRPr lang="en-US" altLang="zh-CN" sz="14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en-AU" altLang="zh-CN" sz="1400" dirty="0">
                <a:latin typeface="Kaiti SC" panose="02010600040101010101" pitchFamily="2" charset="-122"/>
                <a:ea typeface="Kaiti SC" panose="02010600040101010101" pitchFamily="2" charset="-122"/>
              </a:rPr>
              <a:t>		</a:t>
            </a:r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美国，德国，法国</a:t>
            </a:r>
            <a:endParaRPr lang="en-US" altLang="zh-CN" sz="14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sz="1400" dirty="0">
                <a:highlight>
                  <a:srgbClr val="FF00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苏丹，坦桑尼亚，</a:t>
            </a:r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印度，伊拉克，埃塞俄比亚</a:t>
            </a:r>
            <a:endParaRPr lang="en-US" altLang="zh-CN" sz="14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en-US" sz="1400" dirty="0">
                <a:hlinkClick r:id="rId11"/>
              </a:rPr>
              <a:t>http://worldpopulationreview.com/</a:t>
            </a:r>
            <a:endParaRPr lang="en-US" sz="1400" dirty="0">
              <a:highlight>
                <a:srgbClr val="FF0000"/>
              </a:highlight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FF3F8EE4-84A4-944F-8E7E-2FA9C6CB1EEC}"/>
              </a:ext>
            </a:extLst>
          </p:cNvPr>
          <p:cNvGrpSpPr/>
          <p:nvPr/>
        </p:nvGrpSpPr>
        <p:grpSpPr>
          <a:xfrm>
            <a:off x="70416" y="4194954"/>
            <a:ext cx="4389389" cy="1939925"/>
            <a:chOff x="70416" y="4194954"/>
            <a:chExt cx="4389389" cy="1939925"/>
          </a:xfrm>
          <a:noFill/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16CE2834-1D7C-FC46-B207-56E57A5A323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0416" y="4198945"/>
              <a:ext cx="2232025" cy="1933575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721040C6-74F1-4644-B727-552385D9767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2218255" y="4194954"/>
              <a:ext cx="2241550" cy="1939925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BD8AC121-8559-F647-A5CC-C7AE3BB3740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544858" y="1573430"/>
            <a:ext cx="977900" cy="660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704016C-B1EB-B14C-80A2-4A1B99D0D7B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503720" y="4521897"/>
            <a:ext cx="688279" cy="155296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3004140-63DF-994D-A972-ACD65FF789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A3543-2AD2-8842-ABE5-219686FDD7E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2288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ECE12F1D-AE50-BF4F-AB31-2E3C0DE7EEF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67535919"/>
              </p:ext>
            </p:extLst>
          </p:nvPr>
        </p:nvGraphicFramePr>
        <p:xfrm>
          <a:off x="638002" y="95558"/>
          <a:ext cx="9368599" cy="21090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7CB8F46E-8D8D-F44F-B99B-2BDA40109A5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8925979"/>
              </p:ext>
            </p:extLst>
          </p:nvPr>
        </p:nvGraphicFramePr>
        <p:xfrm>
          <a:off x="957851" y="2107504"/>
          <a:ext cx="9048750" cy="19415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3F815DC7-25F3-8748-ABF2-4B0CA2A07E8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83305637"/>
              </p:ext>
            </p:extLst>
          </p:nvPr>
        </p:nvGraphicFramePr>
        <p:xfrm>
          <a:off x="751259" y="4049034"/>
          <a:ext cx="9255342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5A8A3AB-1F61-0E4F-93E4-EF791364A1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A3543-2AD2-8842-ABE5-219686FDD7E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0787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443F2-B1CB-454D-B29B-7A1F009103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dirty="0">
                <a:latin typeface="Kaiti SC" panose="02010600040101010101" pitchFamily="2" charset="-122"/>
                <a:ea typeface="Kaiti SC" panose="02010600040101010101" pitchFamily="2" charset="-122"/>
              </a:rPr>
              <a:t>James Lind</a:t>
            </a:r>
            <a:r>
              <a:rPr lang="zh-CN" altLang="en-US" sz="3600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AU" altLang="zh-CN" sz="3600" dirty="0">
                <a:latin typeface="Kaiti SC" panose="02010600040101010101" pitchFamily="2" charset="-122"/>
                <a:ea typeface="Kaiti SC" panose="02010600040101010101" pitchFamily="2" charset="-122"/>
              </a:rPr>
              <a:t>(</a:t>
            </a:r>
            <a:r>
              <a:rPr lang="en-US" altLang="zh-CN" sz="3600" dirty="0">
                <a:latin typeface="Kaiti SC" panose="02010600040101010101" pitchFamily="2" charset="-122"/>
                <a:ea typeface="Kaiti SC" panose="02010600040101010101" pitchFamily="2" charset="-122"/>
              </a:rPr>
              <a:t>1716-1794</a:t>
            </a:r>
            <a:r>
              <a:rPr lang="en-AU" altLang="zh-CN" sz="3600" dirty="0">
                <a:latin typeface="Kaiti SC" panose="02010600040101010101" pitchFamily="2" charset="-122"/>
                <a:ea typeface="Kaiti SC" panose="02010600040101010101" pitchFamily="2" charset="-122"/>
              </a:rPr>
              <a:t>)</a:t>
            </a:r>
            <a:endParaRPr lang="en-US" sz="3600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05BB91-A946-C742-8A00-A8E174998D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1800" dirty="0">
                <a:latin typeface="Kaiti SC" panose="02010600040101010101" pitchFamily="2" charset="-122"/>
                <a:ea typeface="Kaiti SC" panose="02010600040101010101" pitchFamily="2" charset="-122"/>
              </a:rPr>
              <a:t>1740</a:t>
            </a:r>
            <a:r>
              <a:rPr lang="zh-CN" altLang="en-US" sz="1800" dirty="0">
                <a:latin typeface="Kaiti SC" panose="02010600040101010101" pitchFamily="2" charset="-122"/>
                <a:ea typeface="Kaiti SC" panose="02010600040101010101" pitchFamily="2" charset="-122"/>
              </a:rPr>
              <a:t>年，英国远征美洲，攻打西班牙人，</a:t>
            </a:r>
            <a:r>
              <a:rPr lang="en-US" altLang="zh-CN" sz="1800" dirty="0">
                <a:latin typeface="Kaiti SC" panose="02010600040101010101" pitchFamily="2" charset="-122"/>
                <a:ea typeface="Kaiti SC" panose="02010600040101010101" pitchFamily="2" charset="-122"/>
              </a:rPr>
              <a:t>6</a:t>
            </a:r>
            <a:r>
              <a:rPr lang="zh-CN" altLang="en-US" sz="1800" dirty="0">
                <a:latin typeface="Kaiti SC" panose="02010600040101010101" pitchFamily="2" charset="-122"/>
                <a:ea typeface="Kaiti SC" panose="02010600040101010101" pitchFamily="2" charset="-122"/>
              </a:rPr>
              <a:t>船</a:t>
            </a:r>
            <a:r>
              <a:rPr lang="en-US" altLang="zh-CN" sz="1800" dirty="0">
                <a:latin typeface="Kaiti SC" panose="02010600040101010101" pitchFamily="2" charset="-122"/>
                <a:ea typeface="Kaiti SC" panose="02010600040101010101" pitchFamily="2" charset="-122"/>
              </a:rPr>
              <a:t>1900</a:t>
            </a:r>
            <a:r>
              <a:rPr lang="zh-CN" altLang="en-US" sz="1800" dirty="0">
                <a:latin typeface="Kaiti SC" panose="02010600040101010101" pitchFamily="2" charset="-122"/>
                <a:ea typeface="Kaiti SC" panose="02010600040101010101" pitchFamily="2" charset="-122"/>
              </a:rPr>
              <a:t>人，</a:t>
            </a:r>
            <a:r>
              <a:rPr lang="en-US" altLang="zh-CN" sz="1800" dirty="0">
                <a:latin typeface="Kaiti SC" panose="02010600040101010101" pitchFamily="2" charset="-122"/>
                <a:ea typeface="Kaiti SC" panose="02010600040101010101" pitchFamily="2" charset="-122"/>
              </a:rPr>
              <a:t>400</a:t>
            </a:r>
            <a:r>
              <a:rPr lang="zh-CN" altLang="en-US" sz="1800" dirty="0">
                <a:latin typeface="Kaiti SC" panose="02010600040101010101" pitchFamily="2" charset="-122"/>
                <a:ea typeface="Kaiti SC" panose="02010600040101010101" pitchFamily="2" charset="-122"/>
              </a:rPr>
              <a:t>人生还，大多死于维生素</a:t>
            </a:r>
            <a:r>
              <a:rPr lang="en-US" altLang="zh-CN" sz="1800" dirty="0">
                <a:latin typeface="Kaiti SC" panose="02010600040101010101" pitchFamily="2" charset="-122"/>
                <a:ea typeface="Kaiti SC" panose="02010600040101010101" pitchFamily="2" charset="-122"/>
              </a:rPr>
              <a:t>C</a:t>
            </a:r>
            <a:r>
              <a:rPr lang="zh-CN" altLang="en-US" sz="1800" dirty="0">
                <a:latin typeface="Kaiti SC" panose="02010600040101010101" pitchFamily="2" charset="-122"/>
                <a:ea typeface="Kaiti SC" panose="02010600040101010101" pitchFamily="2" charset="-122"/>
              </a:rPr>
              <a:t>缺乏症</a:t>
            </a:r>
            <a:endParaRPr lang="en-US" altLang="zh-CN" sz="18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sz="1800" dirty="0">
                <a:latin typeface="Kaiti SC" panose="02010600040101010101" pitchFamily="2" charset="-122"/>
                <a:ea typeface="Kaiti SC" panose="02010600040101010101" pitchFamily="2" charset="-122"/>
              </a:rPr>
              <a:t>苏格兰医生，海军军医，被坏血病</a:t>
            </a:r>
            <a:r>
              <a:rPr lang="en-US" altLang="zh-CN" sz="1800" dirty="0">
                <a:latin typeface="Kaiti SC" panose="02010600040101010101" pitchFamily="2" charset="-122"/>
                <a:ea typeface="Kaiti SC" panose="02010600040101010101" pitchFamily="2" charset="-122"/>
              </a:rPr>
              <a:t>(scurvy)</a:t>
            </a:r>
            <a:r>
              <a:rPr lang="zh-CN" altLang="en-US" sz="1800" dirty="0">
                <a:latin typeface="Kaiti SC" panose="02010600040101010101" pitchFamily="2" charset="-122"/>
                <a:ea typeface="Kaiti SC" panose="02010600040101010101" pitchFamily="2" charset="-122"/>
              </a:rPr>
              <a:t> 困扰</a:t>
            </a:r>
            <a:endParaRPr lang="en-US" altLang="zh-CN" sz="18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en-US" altLang="zh-CN" sz="1800" u="sng" dirty="0">
                <a:latin typeface="Kaiti SC" panose="02010600040101010101" pitchFamily="2" charset="-122"/>
                <a:ea typeface="Kaiti SC" panose="02010600040101010101" pitchFamily="2" charset="-122"/>
              </a:rPr>
              <a:t>1747.5.20</a:t>
            </a:r>
            <a:r>
              <a:rPr lang="zh-CN" altLang="en-US" sz="1800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sz="1800" u="sng" dirty="0">
                <a:latin typeface="Kaiti SC" panose="02010600040101010101" pitchFamily="2" charset="-122"/>
                <a:ea typeface="Kaiti SC" panose="02010600040101010101" pitchFamily="2" charset="-122"/>
              </a:rPr>
              <a:t>HMS</a:t>
            </a:r>
            <a:r>
              <a:rPr lang="zh-CN" altLang="en-US" sz="1800" u="sng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sz="1800" u="sng" dirty="0">
                <a:latin typeface="Kaiti SC" panose="02010600040101010101" pitchFamily="2" charset="-122"/>
                <a:ea typeface="Kaiti SC" panose="02010600040101010101" pitchFamily="2" charset="-122"/>
              </a:rPr>
              <a:t>Salisbury</a:t>
            </a:r>
            <a:r>
              <a:rPr lang="zh-CN" altLang="en-US" sz="1800" dirty="0">
                <a:latin typeface="Kaiti SC" panose="02010600040101010101" pitchFamily="2" charset="-122"/>
                <a:ea typeface="Kaiti SC" panose="02010600040101010101" pitchFamily="2" charset="-122"/>
              </a:rPr>
              <a:t>上</a:t>
            </a:r>
            <a:r>
              <a:rPr lang="en-US" altLang="zh-CN" sz="1800" dirty="0">
                <a:latin typeface="Kaiti SC" panose="02010600040101010101" pitchFamily="2" charset="-122"/>
                <a:ea typeface="Kaiti SC" panose="02010600040101010101" pitchFamily="2" charset="-122"/>
              </a:rPr>
              <a:t>12</a:t>
            </a:r>
            <a:r>
              <a:rPr lang="zh-CN" altLang="en-US" sz="1800" dirty="0">
                <a:latin typeface="Kaiti SC" panose="02010600040101010101" pitchFamily="2" charset="-122"/>
                <a:ea typeface="Kaiti SC" panose="02010600040101010101" pitchFamily="2" charset="-122"/>
              </a:rPr>
              <a:t>名坏血病船员的治疗</a:t>
            </a:r>
            <a:br>
              <a:rPr lang="en-US" altLang="zh-CN" sz="1800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zh-CN" altLang="en-US" sz="1600" dirty="0">
                <a:latin typeface="Kaiti SC" panose="02010600040101010101" pitchFamily="2" charset="-122"/>
                <a:ea typeface="Kaiti SC" panose="02010600040101010101" pitchFamily="2" charset="-122"/>
              </a:rPr>
              <a:t>两两配对，分</a:t>
            </a:r>
            <a:r>
              <a:rPr lang="en-US" altLang="zh-CN" sz="1600" dirty="0">
                <a:latin typeface="Kaiti SC" panose="02010600040101010101" pitchFamily="2" charset="-122"/>
                <a:ea typeface="Kaiti SC" panose="02010600040101010101" pitchFamily="2" charset="-122"/>
              </a:rPr>
              <a:t>6</a:t>
            </a:r>
            <a:r>
              <a:rPr lang="zh-CN" altLang="en-US" sz="1600" dirty="0">
                <a:latin typeface="Kaiti SC" panose="02010600040101010101" pitchFamily="2" charset="-122"/>
                <a:ea typeface="Kaiti SC" panose="02010600040101010101" pitchFamily="2" charset="-122"/>
              </a:rPr>
              <a:t>对</a:t>
            </a:r>
            <a:br>
              <a:rPr lang="en-US" altLang="zh-CN" sz="1600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zh-CN" altLang="en-US" sz="1600" dirty="0">
                <a:highlight>
                  <a:srgbClr val="00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苹果汁，海水，大蒜</a:t>
            </a:r>
            <a:r>
              <a:rPr lang="en-US" altLang="zh-CN" sz="1600" dirty="0">
                <a:highlight>
                  <a:srgbClr val="00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+</a:t>
            </a:r>
            <a:r>
              <a:rPr lang="zh-CN" altLang="en-US" sz="1600" dirty="0">
                <a:highlight>
                  <a:srgbClr val="00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芥末</a:t>
            </a:r>
            <a:r>
              <a:rPr lang="en-US" altLang="zh-CN" sz="1600" dirty="0">
                <a:highlight>
                  <a:srgbClr val="00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+</a:t>
            </a:r>
            <a:r>
              <a:rPr lang="zh-CN" altLang="en-US" sz="1600" dirty="0">
                <a:highlight>
                  <a:srgbClr val="00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辣根</a:t>
            </a:r>
            <a:br>
              <a:rPr lang="en-US" altLang="zh-CN" sz="1600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zh-CN" altLang="en-US" sz="1600" dirty="0">
                <a:highlight>
                  <a:srgbClr val="FF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醋，橘子</a:t>
            </a:r>
            <a:r>
              <a:rPr lang="en-US" altLang="zh-CN" sz="1600" dirty="0">
                <a:highlight>
                  <a:srgbClr val="FF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+</a:t>
            </a:r>
            <a:r>
              <a:rPr lang="zh-CN" altLang="en-US" sz="1600" dirty="0">
                <a:highlight>
                  <a:srgbClr val="FF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柠檬</a:t>
            </a:r>
            <a:br>
              <a:rPr lang="en-US" altLang="zh-CN" sz="1600" dirty="0">
                <a:highlight>
                  <a:srgbClr val="FF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zh-CN" altLang="en-US" sz="1600" dirty="0">
                <a:latin typeface="Kaiti SC" panose="02010600040101010101" pitchFamily="2" charset="-122"/>
                <a:ea typeface="Kaiti SC" panose="02010600040101010101" pitchFamily="2" charset="-122"/>
              </a:rPr>
              <a:t>结论：柑橘类获胜！</a:t>
            </a:r>
            <a:br>
              <a:rPr lang="en-US" altLang="zh-CN" sz="1600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en-US" altLang="zh-CN" sz="1600" dirty="0">
                <a:latin typeface="Kaiti SC" panose="02010600040101010101" pitchFamily="2" charset="-122"/>
                <a:ea typeface="Kaiti SC" panose="02010600040101010101" pitchFamily="2" charset="-122"/>
              </a:rPr>
              <a:t>[</a:t>
            </a:r>
            <a:r>
              <a:rPr lang="zh-CN" altLang="en-US" sz="1600" dirty="0">
                <a:latin typeface="Kaiti SC" panose="02010600040101010101" pitchFamily="2" charset="-122"/>
                <a:ea typeface="Kaiti SC" panose="02010600040101010101" pitchFamily="2" charset="-122"/>
              </a:rPr>
              <a:t>柠檬类的作用之前已经知道，但</a:t>
            </a:r>
            <a:r>
              <a:rPr lang="en-US" altLang="zh-CN" sz="1600" dirty="0">
                <a:latin typeface="Kaiti SC" panose="02010600040101010101" pitchFamily="2" charset="-122"/>
                <a:ea typeface="Kaiti SC" panose="02010600040101010101" pitchFamily="2" charset="-122"/>
              </a:rPr>
              <a:t>Lind</a:t>
            </a:r>
            <a:r>
              <a:rPr lang="zh-CN" altLang="en-US" sz="1600" dirty="0">
                <a:latin typeface="Kaiti SC" panose="02010600040101010101" pitchFamily="2" charset="-122"/>
                <a:ea typeface="Kaiti SC" panose="02010600040101010101" pitchFamily="2" charset="-122"/>
              </a:rPr>
              <a:t>无法解释这个试验，</a:t>
            </a:r>
            <a:r>
              <a:rPr lang="en-US" altLang="zh-CN" sz="1600" dirty="0">
                <a:latin typeface="Kaiti SC" panose="02010600040101010101" pitchFamily="2" charset="-122"/>
                <a:ea typeface="Kaiti SC" panose="02010600040101010101" pitchFamily="2" charset="-122"/>
              </a:rPr>
              <a:t>40</a:t>
            </a:r>
            <a:r>
              <a:rPr lang="zh-CN" altLang="en-US" sz="1600" dirty="0">
                <a:latin typeface="Kaiti SC" panose="02010600040101010101" pitchFamily="2" charset="-122"/>
                <a:ea typeface="Kaiti SC" panose="02010600040101010101" pitchFamily="2" charset="-122"/>
              </a:rPr>
              <a:t>年后海军军部才在战舰上配备</a:t>
            </a:r>
            <a:r>
              <a:rPr lang="zh-CN" altLang="en-US" sz="1600" dirty="0">
                <a:highlight>
                  <a:srgbClr val="FF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柠檬汁</a:t>
            </a:r>
            <a:r>
              <a:rPr lang="en-US" altLang="zh-CN" sz="1600" dirty="0">
                <a:latin typeface="Kaiti SC" panose="02010600040101010101" pitchFamily="2" charset="-122"/>
                <a:ea typeface="Kaiti SC" panose="02010600040101010101" pitchFamily="2" charset="-122"/>
              </a:rPr>
              <a:t>]</a:t>
            </a:r>
          </a:p>
          <a:p>
            <a:pPr marL="0" indent="0">
              <a:buNone/>
            </a:pPr>
            <a:endParaRPr lang="en-US" altLang="zh-CN" sz="16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en-US" altLang="zh-CN" sz="1600" dirty="0">
                <a:latin typeface="Kaiti SC" panose="02010600040101010101" pitchFamily="2" charset="-122"/>
                <a:ea typeface="Kaiti SC" panose="02010600040101010101" pitchFamily="2" charset="-122"/>
              </a:rPr>
              <a:t>5.20</a:t>
            </a:r>
            <a:r>
              <a:rPr lang="zh-CN" altLang="en-US" sz="1600" dirty="0">
                <a:latin typeface="Kaiti SC" panose="02010600040101010101" pitchFamily="2" charset="-122"/>
                <a:ea typeface="Kaiti SC" panose="02010600040101010101" pitchFamily="2" charset="-122"/>
              </a:rPr>
              <a:t>日，国际临床实验日</a:t>
            </a:r>
            <a:br>
              <a:rPr lang="en-AU" altLang="zh-CN" sz="1600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endParaRPr lang="en-AU" altLang="zh-CN" sz="16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AU" sz="1600" dirty="0">
                <a:latin typeface="Kaiti SC" panose="02010600040101010101" pitchFamily="2" charset="-122"/>
                <a:ea typeface="Kaiti SC" panose="02010600040101010101" pitchFamily="2" charset="-122"/>
              </a:rPr>
              <a:t>细看</a:t>
            </a:r>
            <a:r>
              <a:rPr lang="zh-CN" altLang="en-US" sz="1600" dirty="0">
                <a:latin typeface="Kaiti SC" panose="02010600040101010101" pitchFamily="2" charset="-122"/>
                <a:ea typeface="Kaiti SC" panose="02010600040101010101" pitchFamily="2" charset="-122"/>
              </a:rPr>
              <a:t>起来，其实</a:t>
            </a:r>
            <a:r>
              <a:rPr lang="en-US" altLang="zh-CN" sz="1600" dirty="0">
                <a:latin typeface="Kaiti SC" panose="02010600040101010101" pitchFamily="2" charset="-122"/>
                <a:ea typeface="Kaiti SC" panose="02010600040101010101" pitchFamily="2" charset="-122"/>
              </a:rPr>
              <a:t>Lind</a:t>
            </a:r>
            <a:r>
              <a:rPr lang="zh-CN" altLang="en-US" sz="1600" dirty="0">
                <a:latin typeface="Kaiti SC" panose="02010600040101010101" pitchFamily="2" charset="-122"/>
                <a:ea typeface="Kaiti SC" panose="02010600040101010101" pitchFamily="2" charset="-122"/>
              </a:rPr>
              <a:t>并不知道其所进行试验的真正意义，对柑橘类疗效十分疑惑。</a:t>
            </a:r>
            <a:br>
              <a:rPr lang="en-AU" altLang="zh-CN" sz="1600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zh-CN" altLang="en-US" sz="1600" dirty="0">
                <a:latin typeface="Kaiti SC" panose="02010600040101010101" pitchFamily="2" charset="-122"/>
                <a:ea typeface="Kaiti SC" panose="02010600040101010101" pitchFamily="2" charset="-122"/>
              </a:rPr>
              <a:t>也没有能够很好地说服其他医生，所以要几十年后，维生素</a:t>
            </a:r>
            <a:r>
              <a:rPr lang="en-US" altLang="zh-CN" sz="1600" dirty="0">
                <a:latin typeface="Kaiti SC" panose="02010600040101010101" pitchFamily="2" charset="-122"/>
                <a:ea typeface="Kaiti SC" panose="02010600040101010101" pitchFamily="2" charset="-122"/>
              </a:rPr>
              <a:t>C</a:t>
            </a:r>
            <a:r>
              <a:rPr lang="zh-CN" altLang="en-US" sz="1600" dirty="0">
                <a:latin typeface="Kaiti SC" panose="02010600040101010101" pitchFamily="2" charset="-122"/>
                <a:ea typeface="Kaiti SC" panose="02010600040101010101" pitchFamily="2" charset="-122"/>
              </a:rPr>
              <a:t>的疗法才被海军采用</a:t>
            </a:r>
            <a:endParaRPr lang="en-US" sz="1600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63BA78-E5A7-5145-89D6-F86B3CAEEA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07573" y="443706"/>
            <a:ext cx="863600" cy="11684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CD509D-637D-E94B-8C87-05865C6C3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A3543-2AD2-8842-ABE5-219686FDD7E3}" type="slidenum">
              <a:rPr lang="en-US" smtClean="0"/>
              <a:t>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4E7B3D-0F42-EF41-9A9C-180E25B05A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1679" y="2690191"/>
            <a:ext cx="1167907" cy="1623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7962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D1CA4D-ECE6-5F41-99D7-A510A36F78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dirty="0">
                <a:solidFill>
                  <a:srgbClr val="C00000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数据描述！！！</a:t>
            </a:r>
            <a:endParaRPr lang="en-US" dirty="0">
              <a:solidFill>
                <a:srgbClr val="C00000"/>
              </a:solidFill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019A08-A8BA-6243-BB4A-B5196C7B6C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7357"/>
            <a:ext cx="2280781" cy="4351338"/>
          </a:xfrm>
        </p:spPr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均值</a:t>
            </a:r>
            <a:endParaRPr lang="en-US" altLang="zh-CN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中位数</a:t>
            </a:r>
            <a:endParaRPr lang="en-US" altLang="zh-CN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方差</a:t>
            </a:r>
            <a:endParaRPr lang="en-US" altLang="zh-CN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协方差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2B9A8EFA-9E6B-804E-81FA-7D12A4BBD7E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30110124"/>
              </p:ext>
            </p:extLst>
          </p:nvPr>
        </p:nvGraphicFramePr>
        <p:xfrm>
          <a:off x="2597652" y="2097873"/>
          <a:ext cx="9144000" cy="2247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68" name="Document" r:id="rId3" imgW="9144000" imgH="2247900" progId="Word.Document.12">
                  <p:embed/>
                </p:oleObj>
              </mc:Choice>
              <mc:Fallback>
                <p:oleObj name="Document" r:id="rId3" imgW="9144000" imgH="22479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597652" y="2097873"/>
                        <a:ext cx="9144000" cy="2247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19D709-EBEF-CE45-832F-B48753998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A3543-2AD2-8842-ABE5-219686FDD7E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94137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A8F49-C234-C048-A6BA-6E6A7771C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均值与中位数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8CD54903-03AE-6A40-800D-D4A89B6661F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64396992"/>
              </p:ext>
            </p:extLst>
          </p:nvPr>
        </p:nvGraphicFramePr>
        <p:xfrm>
          <a:off x="1432734" y="1459047"/>
          <a:ext cx="9144000" cy="2247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412" name="Document" r:id="rId3" imgW="9144000" imgH="2247900" progId="Word.Document.12">
                  <p:embed/>
                </p:oleObj>
              </mc:Choice>
              <mc:Fallback>
                <p:oleObj name="Document" r:id="rId3" imgW="9144000" imgH="2247900" progId="Word.Document.12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2B9A8EFA-9E6B-804E-81FA-7D12A4BBD7E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432734" y="1459047"/>
                        <a:ext cx="9144000" cy="2247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2B9DE4D3-A817-DE41-A795-B4B37DF47F1C}"/>
              </a:ext>
            </a:extLst>
          </p:cNvPr>
          <p:cNvSpPr txBox="1"/>
          <p:nvPr/>
        </p:nvSpPr>
        <p:spPr>
          <a:xfrm>
            <a:off x="2229633" y="4271375"/>
            <a:ext cx="36450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Kaiti SC" panose="02010600040101010101" pitchFamily="2" charset="-122"/>
                <a:ea typeface="Kaiti SC" panose="02010600040101010101" pitchFamily="2" charset="-122"/>
              </a:rPr>
              <a:t>y=[1,2,3,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5,6</a:t>
            </a:r>
            <a:r>
              <a:rPr lang="en-US" dirty="0">
                <a:latin typeface="Kaiti SC" panose="02010600040101010101" pitchFamily="2" charset="-122"/>
                <a:ea typeface="Kaiti SC" panose="02010600040101010101" pitchFamily="2" charset="-122"/>
              </a:rPr>
              <a:t>]</a:t>
            </a:r>
          </a:p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中位数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3</a:t>
            </a:r>
          </a:p>
          <a:p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D234EE-E275-364E-BF82-D10FAC3CA8CE}"/>
              </a:ext>
            </a:extLst>
          </p:cNvPr>
          <p:cNvSpPr txBox="1"/>
          <p:nvPr/>
        </p:nvSpPr>
        <p:spPr>
          <a:xfrm>
            <a:off x="6465509" y="4285989"/>
            <a:ext cx="30041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Kaiti SC" panose="02010600040101010101" pitchFamily="2" charset="-122"/>
                <a:ea typeface="Kaiti SC" panose="02010600040101010101" pitchFamily="2" charset="-122"/>
              </a:rPr>
              <a:t>y=[1,2,3,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6</a:t>
            </a:r>
            <a:r>
              <a:rPr lang="en-US" dirty="0">
                <a:latin typeface="Kaiti SC" panose="02010600040101010101" pitchFamily="2" charset="-122"/>
                <a:ea typeface="Kaiti SC" panose="02010600040101010101" pitchFamily="2" charset="-122"/>
              </a:rPr>
              <a:t>]</a:t>
            </a:r>
          </a:p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中位数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[2+3]/2=2.5</a:t>
            </a:r>
          </a:p>
          <a:p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72C660-A4C1-384F-AC15-3EA112D97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A3543-2AD2-8842-ABE5-219686FDD7E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8729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7959AF-E011-7F46-8511-83C724674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方差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—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内部的参考点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CC8216-BF51-3B40-AB70-BBF2E6D4F5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426896" cy="4351338"/>
          </a:xfrm>
        </p:spPr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一个内部参考点，使得比较成为可能。</a:t>
            </a:r>
            <a:endParaRPr lang="en-US" altLang="zh-CN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B70A1D1A-3A5C-3340-85BC-67ADC485972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77841607"/>
              </p:ext>
            </p:extLst>
          </p:nvPr>
        </p:nvGraphicFramePr>
        <p:xfrm>
          <a:off x="1098116" y="2603565"/>
          <a:ext cx="9144000" cy="2324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068" name="Document" r:id="rId3" imgW="9144000" imgH="2324100" progId="Word.Document.12">
                  <p:embed/>
                </p:oleObj>
              </mc:Choice>
              <mc:Fallback>
                <p:oleObj name="Document" r:id="rId3" imgW="9144000" imgH="23241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98116" y="2603565"/>
                        <a:ext cx="9144000" cy="2324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7FDC8C-8C0D-5847-AABA-C0946B06E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A3543-2AD2-8842-ABE5-219686FDD7E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1491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BF170-84BB-2A47-9E53-3D34D95C7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伯努利分布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AA182BE-1C81-0049-AF62-0D2FC5F3A6A0}"/>
              </a:ext>
            </a:extLst>
          </p:cNvPr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94040546"/>
              </p:ext>
            </p:extLst>
          </p:nvPr>
        </p:nvGraphicFramePr>
        <p:xfrm>
          <a:off x="947738" y="1955800"/>
          <a:ext cx="9144000" cy="2311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7" name="Document" r:id="rId3" imgW="9144000" imgH="2311400" progId="Word.Document.12">
                  <p:embed/>
                </p:oleObj>
              </mc:Choice>
              <mc:Fallback>
                <p:oleObj name="Document" r:id="rId3" imgW="9144000" imgH="23114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47738" y="1955800"/>
                        <a:ext cx="9144000" cy="2311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A328E78A-92D7-AE42-9D4E-A4122ECED0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33189" y="10319"/>
            <a:ext cx="1715346" cy="192008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7BE8259-E4D8-4043-BDC0-7C6D04ACEEA9}"/>
              </a:ext>
            </a:extLst>
          </p:cNvPr>
          <p:cNvSpPr txBox="1"/>
          <p:nvPr/>
        </p:nvSpPr>
        <p:spPr>
          <a:xfrm>
            <a:off x="9063046" y="2025651"/>
            <a:ext cx="31157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Jacob Bernoulli (also known as James or Jacques) (1654 – 1705)</a:t>
            </a:r>
            <a:endParaRPr lang="en-US" sz="1600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CC59F5-B1BC-964F-85C6-9396EEA32A8C}"/>
              </a:ext>
            </a:extLst>
          </p:cNvPr>
          <p:cNvSpPr txBox="1"/>
          <p:nvPr/>
        </p:nvSpPr>
        <p:spPr>
          <a:xfrm>
            <a:off x="947804" y="4759890"/>
            <a:ext cx="77828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u="sng" dirty="0">
                <a:latin typeface="Kaiti SC" panose="02010600040101010101" pitchFamily="2" charset="-122"/>
                <a:ea typeface="Kaiti SC" panose="02010600040101010101" pitchFamily="2" charset="-122"/>
              </a:rPr>
              <a:t>实例：</a:t>
            </a:r>
            <a:endParaRPr lang="en-US" altLang="zh-CN" b="1" u="sng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性别（男，女，约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23:22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；中国男性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71351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万，女性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68187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万）</a:t>
            </a:r>
            <a:endParaRPr lang="en-US" altLang="zh-CN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抛硬币（正面，反面，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1:1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）</a:t>
            </a:r>
            <a:endParaRPr lang="en-US" altLang="zh-CN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彩票（中奖，不中奖，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1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：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10000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）</a:t>
            </a:r>
            <a:endParaRPr lang="en-US" altLang="zh-CN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EEDD26-1248-524A-9F69-632F570C5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A3543-2AD2-8842-ABE5-219686FDD7E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4764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82A74F-F00C-BE49-9FB3-FC1100B3F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二项分布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D2EABC8A-45FB-5040-A9D9-91619CE12B04}"/>
              </a:ext>
            </a:extLst>
          </p:cNvPr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846507689"/>
              </p:ext>
            </p:extLst>
          </p:nvPr>
        </p:nvGraphicFramePr>
        <p:xfrm>
          <a:off x="1098550" y="2189163"/>
          <a:ext cx="9144000" cy="2070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2" name="Document" r:id="rId3" imgW="9144000" imgH="2070100" progId="Word.Document.12">
                  <p:embed/>
                </p:oleObj>
              </mc:Choice>
              <mc:Fallback>
                <p:oleObj name="Document" r:id="rId3" imgW="9144000" imgH="20701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98550" y="2189163"/>
                        <a:ext cx="9144000" cy="2070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E7636DFB-7B65-A245-B212-61F8307B4680}"/>
              </a:ext>
            </a:extLst>
          </p:cNvPr>
          <p:cNvSpPr txBox="1"/>
          <p:nvPr/>
        </p:nvSpPr>
        <p:spPr>
          <a:xfrm>
            <a:off x="947804" y="4759890"/>
            <a:ext cx="77828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u="sng" dirty="0">
                <a:latin typeface="Kaiti SC" panose="02010600040101010101" pitchFamily="2" charset="-122"/>
                <a:ea typeface="Kaiti SC" panose="02010600040101010101" pitchFamily="2" charset="-122"/>
              </a:rPr>
              <a:t>实例：</a:t>
            </a:r>
            <a:endParaRPr lang="en-US" altLang="zh-CN" b="1" u="sng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抛</a:t>
            </a:r>
            <a:r>
              <a:rPr lang="en-AU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100</a:t>
            </a:r>
            <a:r>
              <a:rPr lang="zh-CN" altLang="en-AU" dirty="0">
                <a:latin typeface="Kaiti SC" panose="02010600040101010101" pitchFamily="2" charset="-122"/>
                <a:ea typeface="Kaiti SC" panose="02010600040101010101" pitchFamily="2" charset="-122"/>
              </a:rPr>
              <a:t>枚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硬币（正面，反面，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1:1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）</a:t>
            </a:r>
            <a:endParaRPr lang="en-US" altLang="zh-CN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彩票（中奖，不中奖，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1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：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10000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）</a:t>
            </a:r>
            <a:endParaRPr lang="en-US" altLang="zh-CN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3398B62D-8ACF-4C49-A882-8E5C933BE4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817654" y="2705622"/>
            <a:ext cx="4353949" cy="4152377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81CA842-AB08-AD41-92AB-E7B9C3861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A3543-2AD2-8842-ABE5-219686FDD7E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6906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7ABFE0-A495-4C45-B53F-658461E9B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二项分布的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MLE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与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Fisher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Information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87B165-5C4B-764E-8578-2855AA4CA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A3543-2AD2-8842-ABE5-219686FDD7E3}" type="slidenum">
              <a:rPr lang="en-US" smtClean="0"/>
              <a:t>25</a:t>
            </a:fld>
            <a:endParaRPr lang="en-US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3D853DC7-361E-AE46-B4D4-E62E413A34F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1215472"/>
              </p:ext>
            </p:extLst>
          </p:nvPr>
        </p:nvGraphicFramePr>
        <p:xfrm>
          <a:off x="1524000" y="2322513"/>
          <a:ext cx="9144000" cy="2209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819" name="Document" r:id="rId3" imgW="9144000" imgH="2209800" progId="Word.Document.12">
                  <p:embed/>
                </p:oleObj>
              </mc:Choice>
              <mc:Fallback>
                <p:oleObj name="Document" r:id="rId3" imgW="9144000" imgH="2209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24000" y="2322513"/>
                        <a:ext cx="9144000" cy="2209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725668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61FC2-A873-CF48-9723-187286102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抛硬币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EEB8EE-5C39-0E4E-ACA8-E25D99FA03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1199" y="1568450"/>
            <a:ext cx="7625375" cy="45783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C8B9808-6DB9-4945-9140-2F40C1F82519}"/>
              </a:ext>
            </a:extLst>
          </p:cNvPr>
          <p:cNvSpPr txBox="1"/>
          <p:nvPr/>
        </p:nvSpPr>
        <p:spPr>
          <a:xfrm>
            <a:off x="694267" y="2015067"/>
            <a:ext cx="382693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抛</a:t>
            </a:r>
            <a:r>
              <a:rPr lang="en-US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10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枚硬币</a:t>
            </a:r>
            <a:endParaRPr lang="en-US" altLang="zh-CN" sz="20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en-US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95%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[2,</a:t>
            </a:r>
            <a:r>
              <a:rPr lang="en-US" altLang="zh-CN" sz="2000" dirty="0">
                <a:highlight>
                  <a:srgbClr val="FF00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8</a:t>
            </a:r>
            <a:r>
              <a:rPr lang="en-US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]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之间</a:t>
            </a:r>
            <a:r>
              <a:rPr lang="en-AU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; (8-5/5)=</a:t>
            </a:r>
            <a:r>
              <a:rPr lang="en-AU" altLang="zh-CN" sz="2000" dirty="0">
                <a:highlight>
                  <a:srgbClr val="FF00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0.6</a:t>
            </a:r>
            <a:endParaRPr lang="en-US" altLang="zh-CN" sz="2000" dirty="0">
              <a:highlight>
                <a:srgbClr val="FF0000"/>
              </a:highlight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endParaRPr lang="en-US" sz="20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endParaRPr lang="en-US" sz="20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抛</a:t>
            </a:r>
            <a:r>
              <a:rPr lang="en-US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50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枚硬币</a:t>
            </a:r>
            <a:endParaRPr lang="en-US" altLang="zh-CN" sz="20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en-US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95%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[18,</a:t>
            </a:r>
            <a:r>
              <a:rPr lang="en-US" altLang="zh-CN" sz="2000" dirty="0">
                <a:highlight>
                  <a:srgbClr val="00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32</a:t>
            </a:r>
            <a:r>
              <a:rPr lang="en-US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]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之间</a:t>
            </a:r>
            <a:r>
              <a:rPr lang="en-AU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; (32-25)/25=</a:t>
            </a:r>
            <a:r>
              <a:rPr lang="en-AU" altLang="zh-CN" sz="2000" dirty="0">
                <a:highlight>
                  <a:srgbClr val="00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0.28</a:t>
            </a:r>
            <a:endParaRPr lang="en-US" altLang="zh-CN" sz="2000" dirty="0">
              <a:highlight>
                <a:srgbClr val="00FF00"/>
              </a:highlight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endParaRPr lang="en-US" sz="20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endParaRPr lang="en-US" sz="20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抛</a:t>
            </a:r>
            <a:r>
              <a:rPr lang="en-US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100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枚硬币</a:t>
            </a:r>
            <a:endParaRPr lang="en-US" altLang="zh-CN" sz="20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en-US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95%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[41,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0000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59</a:t>
            </a:r>
            <a:r>
              <a:rPr lang="en-US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]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之间</a:t>
            </a:r>
            <a:r>
              <a:rPr lang="en-AU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; (59-50)/50=</a:t>
            </a:r>
            <a:r>
              <a:rPr lang="en-AU" altLang="zh-CN" sz="2000" dirty="0">
                <a:solidFill>
                  <a:schemeClr val="bg1"/>
                </a:solidFill>
                <a:highlight>
                  <a:srgbClr val="0000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0.18</a:t>
            </a:r>
            <a:endParaRPr lang="en-US" sz="2000" dirty="0">
              <a:solidFill>
                <a:schemeClr val="bg1"/>
              </a:solidFill>
              <a:highlight>
                <a:srgbClr val="0000FF"/>
              </a:highlight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76483D-54D1-E04E-9F02-ECA28C090E1E}"/>
              </a:ext>
            </a:extLst>
          </p:cNvPr>
          <p:cNvSpPr txBox="1"/>
          <p:nvPr/>
        </p:nvSpPr>
        <p:spPr>
          <a:xfrm>
            <a:off x="694267" y="5448822"/>
            <a:ext cx="5401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抛的越多，结果越精确！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45BDBD-6C62-4540-8193-C0C4354A5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A3543-2AD2-8842-ABE5-219686FDD7E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4313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609F75-578E-D943-966B-B1B444449C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群体，样本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4918CF2D-13F4-9C45-8A4D-17A4E44A4E64}"/>
              </a:ext>
            </a:extLst>
          </p:cNvPr>
          <p:cNvSpPr/>
          <p:nvPr/>
        </p:nvSpPr>
        <p:spPr>
          <a:xfrm>
            <a:off x="431217" y="2048472"/>
            <a:ext cx="3582444" cy="29310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D6E32EB-817B-6546-B0E9-E4D050ECF533}"/>
              </a:ext>
            </a:extLst>
          </p:cNvPr>
          <p:cNvSpPr/>
          <p:nvPr/>
        </p:nvSpPr>
        <p:spPr>
          <a:xfrm>
            <a:off x="2120842" y="2655518"/>
            <a:ext cx="739036" cy="62630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D8D2B03-4CC7-BD4A-B6D6-E21348445D9E}"/>
              </a:ext>
            </a:extLst>
          </p:cNvPr>
          <p:cNvSpPr/>
          <p:nvPr/>
        </p:nvSpPr>
        <p:spPr>
          <a:xfrm>
            <a:off x="675477" y="2266052"/>
            <a:ext cx="931332" cy="849681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5AF59AB-24AE-B940-9A2C-8F9FCB198E95}"/>
              </a:ext>
            </a:extLst>
          </p:cNvPr>
          <p:cNvSpPr/>
          <p:nvPr/>
        </p:nvSpPr>
        <p:spPr>
          <a:xfrm>
            <a:off x="1849908" y="4094849"/>
            <a:ext cx="739036" cy="62630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0B1FCFC-D058-7341-B3E3-EBDF6C804F66}"/>
              </a:ext>
            </a:extLst>
          </p:cNvPr>
          <p:cNvSpPr txBox="1"/>
          <p:nvPr/>
        </p:nvSpPr>
        <p:spPr>
          <a:xfrm>
            <a:off x="4290629" y="1397365"/>
            <a:ext cx="77828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highlight>
                  <a:srgbClr val="0000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群体：</a:t>
            </a:r>
            <a:r>
              <a:rPr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  <a:t>{1,2,3,4,5,6,7,8,9,10,11,12,13,14,15,16,17,18,19,20}</a:t>
            </a:r>
            <a:endParaRPr lang="en-US" sz="2400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3F15D14-B9C4-394C-969C-8C323B37A299}"/>
              </a:ext>
            </a:extLst>
          </p:cNvPr>
          <p:cNvSpPr txBox="1"/>
          <p:nvPr/>
        </p:nvSpPr>
        <p:spPr>
          <a:xfrm>
            <a:off x="4273697" y="2302930"/>
            <a:ext cx="77828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highlight>
                  <a:srgbClr val="FF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样本</a:t>
            </a:r>
            <a:r>
              <a:rPr lang="en-US" altLang="zh-CN" sz="2400" dirty="0">
                <a:highlight>
                  <a:srgbClr val="FF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1</a:t>
            </a:r>
            <a:r>
              <a:rPr lang="zh-CN" altLang="en-US" sz="2400" dirty="0">
                <a:highlight>
                  <a:srgbClr val="FF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：</a:t>
            </a:r>
            <a:r>
              <a:rPr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  <a:t>{2,4,5,9,12,13,14,17,18,19}, 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均值</a:t>
            </a:r>
            <a:r>
              <a:rPr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  <a:t>11.3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，抽样误差</a:t>
            </a:r>
            <a:r>
              <a:rPr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  <a:t>6.07</a:t>
            </a:r>
            <a:endParaRPr lang="en-US" sz="2400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790F9E1-9BF2-AF46-B793-582FBAB5C52B}"/>
              </a:ext>
            </a:extLst>
          </p:cNvPr>
          <p:cNvSpPr txBox="1"/>
          <p:nvPr/>
        </p:nvSpPr>
        <p:spPr>
          <a:xfrm>
            <a:off x="4290632" y="3014133"/>
            <a:ext cx="77828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highlight>
                  <a:srgbClr val="FF00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样本</a:t>
            </a:r>
            <a:r>
              <a:rPr lang="en-US" altLang="zh-CN" sz="2400" dirty="0">
                <a:solidFill>
                  <a:schemeClr val="bg1"/>
                </a:solidFill>
                <a:highlight>
                  <a:srgbClr val="FF00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2</a:t>
            </a:r>
            <a:r>
              <a:rPr lang="zh-CN" altLang="en-US" sz="2400" dirty="0">
                <a:solidFill>
                  <a:schemeClr val="bg1"/>
                </a:solidFill>
                <a:highlight>
                  <a:srgbClr val="FF00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：</a:t>
            </a:r>
            <a:r>
              <a:rPr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  <a:t>{4,5,7,8,9,11,12,13,15,17}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，均值</a:t>
            </a:r>
            <a:r>
              <a:rPr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  <a:t>10.1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，抽样误差</a:t>
            </a:r>
            <a:r>
              <a:rPr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  <a:t>4.25</a:t>
            </a:r>
            <a:endParaRPr lang="en-US" sz="2400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C7D0E0F-D920-BF42-8274-959664368B70}"/>
              </a:ext>
            </a:extLst>
          </p:cNvPr>
          <p:cNvSpPr txBox="1"/>
          <p:nvPr/>
        </p:nvSpPr>
        <p:spPr>
          <a:xfrm>
            <a:off x="4301079" y="3725323"/>
            <a:ext cx="77137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highlight>
                  <a:srgbClr val="0000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样本</a:t>
            </a:r>
            <a:r>
              <a:rPr lang="en-US" altLang="zh-CN" sz="2400" dirty="0">
                <a:solidFill>
                  <a:schemeClr val="bg1"/>
                </a:solidFill>
                <a:highlight>
                  <a:srgbClr val="0000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3</a:t>
            </a:r>
            <a:r>
              <a:rPr lang="zh-CN" altLang="en-US" sz="2400" dirty="0">
                <a:solidFill>
                  <a:schemeClr val="bg1"/>
                </a:solidFill>
                <a:highlight>
                  <a:srgbClr val="0000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：</a:t>
            </a:r>
            <a:r>
              <a:rPr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  <a:t>{1,2,3,6,11,12,13,15,16,17}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，均值</a:t>
            </a:r>
            <a:r>
              <a:rPr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  <a:t>9.6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，抽样误差</a:t>
            </a:r>
            <a:r>
              <a:rPr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  <a:t>6.08</a:t>
            </a:r>
            <a:endParaRPr lang="en-US" sz="2400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828DC24-455C-4745-9209-97BA1F7FF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A3543-2AD2-8842-ABE5-219686FDD7E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8485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251F7-DEB3-A94E-AD89-77821F030B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样本越大，偏差越小</a:t>
            </a:r>
            <a:r>
              <a:rPr lang="en-AU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[sqrt(n)]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13CDF6-E824-8E42-8F88-F4CF622707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硬币实验，抛</a:t>
            </a:r>
            <a:r>
              <a:rPr lang="en-US" altLang="zh-CN" dirty="0">
                <a:highlight>
                  <a:srgbClr val="FF00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10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枚</a:t>
            </a:r>
            <a:endParaRPr lang="en-US" altLang="zh-CN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硬币实验，抛</a:t>
            </a:r>
            <a:r>
              <a:rPr lang="en-US" altLang="zh-CN" dirty="0">
                <a:highlight>
                  <a:srgbClr val="00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50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枚</a:t>
            </a:r>
            <a:endParaRPr lang="en-US" altLang="zh-CN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硬币实验，抛</a:t>
            </a:r>
            <a:r>
              <a:rPr lang="en-US" altLang="zh-CN" dirty="0">
                <a:highlight>
                  <a:srgbClr val="C0C0C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100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枚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B91CFE-04F8-FB4B-81C7-FA48BA694C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8510" y="2173193"/>
            <a:ext cx="6540503" cy="392698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26DC9D7-B383-0345-81DC-187E0D4011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825" y="3261378"/>
            <a:ext cx="4127500" cy="34417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D530C9-141A-8649-AF6A-99315FC4F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A3543-2AD2-8842-ABE5-219686FDD7E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6382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50AD4-DCCE-EB4E-9EC1-9BE36944BE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提高估计精度的代价很高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2521D2C-4A6D-EA43-86A8-AE3ED618803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62188347"/>
              </p:ext>
            </p:extLst>
          </p:nvPr>
        </p:nvGraphicFramePr>
        <p:xfrm>
          <a:off x="838200" y="1825625"/>
          <a:ext cx="701040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200">
                  <a:extLst>
                    <a:ext uri="{9D8B030D-6E8A-4147-A177-3AD203B41FA5}">
                      <a16:colId xmlns:a16="http://schemas.microsoft.com/office/drawing/2014/main" val="2953544839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32186801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Sample 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Standard error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04748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highlight>
                            <a:srgbClr val="FFFF00"/>
                          </a:highlight>
                        </a:rPr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highlight>
                            <a:srgbClr val="FFFF00"/>
                          </a:highlight>
                        </a:rPr>
                        <a:t>0.316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27401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78758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highlight>
                            <a:srgbClr val="FFFF00"/>
                          </a:highlight>
                        </a:rPr>
                        <a:t>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highlight>
                            <a:srgbClr val="FFFF00"/>
                          </a:highlight>
                        </a:rPr>
                        <a:t>0.0316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60359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99782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highlight>
                            <a:srgbClr val="FFFF00"/>
                          </a:highlight>
                        </a:rPr>
                        <a:t>100000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highlight>
                            <a:srgbClr val="FFFF00"/>
                          </a:highlight>
                        </a:rPr>
                        <a:t>0.00316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79421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1000000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3169218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0665592D-CFFD-0041-B484-8A946FE5EC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9314" y="1556146"/>
            <a:ext cx="4127500" cy="34417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4FEE422-3742-0343-9FD3-AAAD043013D9}"/>
              </a:ext>
            </a:extLst>
          </p:cNvPr>
          <p:cNvSpPr txBox="1"/>
          <p:nvPr/>
        </p:nvSpPr>
        <p:spPr>
          <a:xfrm>
            <a:off x="838200" y="4955059"/>
            <a:ext cx="7107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如果每个样本都非常贵，那么提高精度会非常昂贵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F00C90-855A-8543-BA21-93A8B8DE70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A3543-2AD2-8842-ABE5-219686FDD7E3}" type="slidenum">
              <a:rPr lang="en-US" smtClean="0"/>
              <a:t>29</a:t>
            </a:fld>
            <a:endParaRPr lang="en-US"/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DE4C59EC-3C26-084B-8909-B88E4F8FE14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75788047"/>
              </p:ext>
            </p:extLst>
          </p:nvPr>
        </p:nvGraphicFramePr>
        <p:xfrm>
          <a:off x="5356956" y="2342609"/>
          <a:ext cx="9144000" cy="190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420" name="Document" r:id="rId4" imgW="9144000" imgH="190500" progId="Word.Document.12">
                  <p:embed/>
                </p:oleObj>
              </mc:Choice>
              <mc:Fallback>
                <p:oleObj name="Document" r:id="rId4" imgW="9144000" imgH="1905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356956" y="2342609"/>
                        <a:ext cx="9144000" cy="190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718815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94B53C-F214-7D45-B87C-FBBC3B089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流行病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FE0E13-67BC-D544-9219-2006DE234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A3543-2AD2-8842-ABE5-219686FDD7E3}" type="slidenum">
              <a:rPr lang="en-US" smtClean="0"/>
              <a:t>3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AE673A5-A13A-C84E-B77E-3E868A4364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4252" y="1444486"/>
            <a:ext cx="5305228" cy="4949687"/>
          </a:xfrm>
          <a:prstGeom prst="rect">
            <a:avLst/>
          </a:prstGeo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775DB054-5987-D849-950E-C3F80409B4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  <a:t>1854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 伦敦霍乱爆发</a:t>
            </a:r>
            <a:endParaRPr lang="en-US" altLang="zh-CN" sz="24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  <a:t>John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  <a:t>Snow</a:t>
            </a:r>
            <a:br>
              <a:rPr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调查了发病地区，推测霍乱流行与</a:t>
            </a:r>
            <a:br>
              <a:rPr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  <a:t>Broad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  <a:t>Street</a:t>
            </a:r>
            <a:r>
              <a:rPr lang="zh-CN" altLang="en-US" sz="2400" dirty="0">
                <a:highlight>
                  <a:srgbClr val="00FF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水井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遭</a:t>
            </a:r>
            <a:r>
              <a:rPr lang="zh-CN" altLang="en-US" sz="2400" dirty="0">
                <a:highlight>
                  <a:srgbClr val="00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霍乱弧菌病原体</a:t>
            </a:r>
            <a:br>
              <a:rPr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污染了</a:t>
            </a:r>
            <a:r>
              <a:rPr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  <a:t>(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当时并不知道）</a:t>
            </a:r>
            <a:endParaRPr lang="en-US" altLang="zh-CN" sz="24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  <a:t>John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  <a:t>Snow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被称为“流行病学之父”</a:t>
            </a:r>
            <a:endParaRPr lang="en-US" altLang="zh-CN" sz="24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 marL="0" indent="0">
              <a:buNone/>
            </a:pP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2760E74-1E07-0043-927A-C84E89A3B9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8366" y="4347822"/>
            <a:ext cx="1405564" cy="1874086"/>
          </a:xfrm>
          <a:prstGeom prst="rect">
            <a:avLst/>
          </a:prstGeom>
          <a:ln w="34925">
            <a:solidFill>
              <a:srgbClr val="00B0F0"/>
            </a:solidFill>
          </a:ln>
        </p:spPr>
      </p:pic>
      <p:sp>
        <p:nvSpPr>
          <p:cNvPr id="3" name="Frame 2">
            <a:extLst>
              <a:ext uri="{FF2B5EF4-FFF2-40B4-BE49-F238E27FC236}">
                <a16:creationId xmlns:a16="http://schemas.microsoft.com/office/drawing/2014/main" id="{B79585B8-688B-6843-A220-FA68DD749726}"/>
              </a:ext>
            </a:extLst>
          </p:cNvPr>
          <p:cNvSpPr/>
          <p:nvPr/>
        </p:nvSpPr>
        <p:spPr>
          <a:xfrm>
            <a:off x="7911548" y="2835965"/>
            <a:ext cx="3273287" cy="2160105"/>
          </a:xfrm>
          <a:prstGeom prst="frame">
            <a:avLst/>
          </a:prstGeom>
          <a:solidFill>
            <a:srgbClr val="00B050">
              <a:alpha val="21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B5C69BE-E804-1844-A76C-9A014037CF6F}"/>
              </a:ext>
            </a:extLst>
          </p:cNvPr>
          <p:cNvCxnSpPr/>
          <p:nvPr/>
        </p:nvCxnSpPr>
        <p:spPr>
          <a:xfrm flipV="1">
            <a:off x="8610600" y="3180522"/>
            <a:ext cx="2203174" cy="1013791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7211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21EAC6-7980-4B4A-9CB6-5A4917DB16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i="1" dirty="0"/>
              <a:t>p</a:t>
            </a:r>
            <a:r>
              <a:rPr lang="en-US" altLang="zh-CN" dirty="0"/>
              <a:t>-value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E46367-5442-EE41-8B04-56AB6546C1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325563"/>
          </a:xfrm>
        </p:spPr>
        <p:txBody>
          <a:bodyPr/>
          <a:lstStyle/>
          <a:p>
            <a:r>
              <a:rPr lang="en-US" i="1" dirty="0">
                <a:latin typeface="Kaiti SC" panose="02010600040101010101" pitchFamily="2" charset="-122"/>
                <a:ea typeface="Kaiti SC" panose="02010600040101010101" pitchFamily="2" charset="-122"/>
              </a:rPr>
              <a:t>P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值是个很有用，但也很有争议的统计量</a:t>
            </a:r>
            <a:endParaRPr lang="en-US" altLang="zh-CN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目前来看，依旧无可替代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40474F-04EF-0544-A1AF-35C36C1AE3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1452" y="2774441"/>
            <a:ext cx="6540503" cy="3926982"/>
          </a:xfrm>
          <a:prstGeom prst="rect">
            <a:avLst/>
          </a:prstGeom>
        </p:spPr>
      </p:pic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7344F910-72DE-9444-A989-583C0287B71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91609998"/>
              </p:ext>
            </p:extLst>
          </p:nvPr>
        </p:nvGraphicFramePr>
        <p:xfrm>
          <a:off x="1524000" y="3332163"/>
          <a:ext cx="9144000" cy="190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329" name="Document" r:id="rId4" imgW="9144000" imgH="190500" progId="Word.Document.12">
                  <p:embed/>
                </p:oleObj>
              </mc:Choice>
              <mc:Fallback>
                <p:oleObj name="Document" r:id="rId4" imgW="9144000" imgH="1905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24000" y="3332163"/>
                        <a:ext cx="9144000" cy="190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46E0DB69-7D4B-4440-9C1C-179B405C107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30699402"/>
              </p:ext>
            </p:extLst>
          </p:nvPr>
        </p:nvGraphicFramePr>
        <p:xfrm>
          <a:off x="973245" y="3596165"/>
          <a:ext cx="9144000" cy="965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330" name="Document" r:id="rId6" imgW="9144000" imgH="965200" progId="Word.Document.12">
                  <p:embed/>
                </p:oleObj>
              </mc:Choice>
              <mc:Fallback>
                <p:oleObj name="Document" r:id="rId6" imgW="9144000" imgH="9652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73245" y="3596165"/>
                        <a:ext cx="9144000" cy="965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6F76E5-474B-124F-9037-52070A4257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A3543-2AD2-8842-ABE5-219686FDD7E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6050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AC1FA-B7C6-CA4F-A5B9-547C655D6A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p</a:t>
            </a:r>
            <a:r>
              <a:rPr lang="en-US" dirty="0"/>
              <a:t>-value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的特征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38AF5D-833D-4E4E-A845-E91AF5FAB4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服从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Beta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分布</a:t>
            </a:r>
            <a:endParaRPr lang="en-US" altLang="zh-CN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P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值越小（越极端），方差越大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6147BF-A675-124B-B1BB-B061BF4CDF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0860" y="3025469"/>
            <a:ext cx="4083920" cy="243146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A950B3A-B65B-B84A-BCE6-0ACD59885E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9842" y="1120775"/>
            <a:ext cx="5461000" cy="5372100"/>
          </a:xfrm>
          <a:prstGeom prst="rect">
            <a:avLst/>
          </a:prstGeom>
        </p:spPr>
      </p:pic>
      <p:sp>
        <p:nvSpPr>
          <p:cNvPr id="6" name="Frame 5">
            <a:extLst>
              <a:ext uri="{FF2B5EF4-FFF2-40B4-BE49-F238E27FC236}">
                <a16:creationId xmlns:a16="http://schemas.microsoft.com/office/drawing/2014/main" id="{505141FA-319A-8241-AEF4-D566250A08F7}"/>
              </a:ext>
            </a:extLst>
          </p:cNvPr>
          <p:cNvSpPr/>
          <p:nvPr/>
        </p:nvSpPr>
        <p:spPr>
          <a:xfrm>
            <a:off x="6425852" y="5774499"/>
            <a:ext cx="5766148" cy="427516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72D8A7-3EB0-1C4F-ACD0-4AD3F9ED27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A3543-2AD2-8842-ABE5-219686FDD7E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1977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E1EA82-5B12-1947-AE56-AB286B9DA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肾癌调查结果 </a:t>
            </a:r>
            <a:r>
              <a:rPr lang="en-US" altLang="zh-CN" dirty="0">
                <a:solidFill>
                  <a:schemeClr val="bg1"/>
                </a:solidFill>
                <a:highlight>
                  <a:srgbClr val="0000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A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vs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dirty="0">
                <a:solidFill>
                  <a:schemeClr val="bg1"/>
                </a:solidFill>
                <a:highlight>
                  <a:srgbClr val="80008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B</a:t>
            </a:r>
            <a:endParaRPr lang="en-US" dirty="0">
              <a:solidFill>
                <a:schemeClr val="bg1"/>
              </a:solidFill>
              <a:highlight>
                <a:srgbClr val="800080"/>
              </a:highlight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63BA1E-0D3D-B643-9F92-0139CBFA33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4854"/>
            <a:ext cx="6140598" cy="1171598"/>
          </a:xfrm>
        </p:spPr>
        <p:txBody>
          <a:bodyPr>
            <a:normAutofit/>
          </a:bodyPr>
          <a:lstStyle/>
          <a:p>
            <a:r>
              <a:rPr lang="zh-CN" altLang="en-US" sz="1600" dirty="0">
                <a:latin typeface="Kaiti SC" panose="02010600040101010101" pitchFamily="2" charset="-122"/>
                <a:ea typeface="Kaiti SC" panose="02010600040101010101" pitchFamily="2" charset="-122"/>
              </a:rPr>
              <a:t>美国通过调查</a:t>
            </a:r>
            <a:r>
              <a:rPr lang="en-US" altLang="zh-CN" sz="1600" dirty="0">
                <a:latin typeface="Kaiti SC" panose="02010600040101010101" pitchFamily="2" charset="-122"/>
                <a:ea typeface="Kaiti SC" panose="02010600040101010101" pitchFamily="2" charset="-122"/>
              </a:rPr>
              <a:t>3141</a:t>
            </a:r>
            <a:r>
              <a:rPr lang="zh-CN" altLang="en-US" sz="1600" dirty="0">
                <a:latin typeface="Kaiti SC" panose="02010600040101010101" pitchFamily="2" charset="-122"/>
                <a:ea typeface="Kaiti SC" panose="02010600040101010101" pitchFamily="2" charset="-122"/>
              </a:rPr>
              <a:t>个郡，发现</a:t>
            </a:r>
            <a:r>
              <a:rPr lang="zh-CN" altLang="en-US" sz="1600" dirty="0">
                <a:highlight>
                  <a:srgbClr val="00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肾癌发生率</a:t>
            </a:r>
            <a:r>
              <a:rPr lang="zh-CN" altLang="en-US" sz="1600" dirty="0">
                <a:highlight>
                  <a:srgbClr val="00FF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最低</a:t>
            </a:r>
            <a:r>
              <a:rPr lang="zh-CN" altLang="en-US" sz="1600" dirty="0">
                <a:latin typeface="Kaiti SC" panose="02010600040101010101" pitchFamily="2" charset="-122"/>
                <a:ea typeface="Kaiti SC" panose="02010600040101010101" pitchFamily="2" charset="-122"/>
              </a:rPr>
              <a:t>的地区有如下特征</a:t>
            </a:r>
            <a:br>
              <a:rPr lang="en-US" altLang="zh-CN" sz="1600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zh-CN" altLang="en-US" sz="1600" dirty="0">
                <a:latin typeface="Kaiti SC" panose="02010600040101010101" pitchFamily="2" charset="-122"/>
                <a:ea typeface="Kaiti SC" panose="02010600040101010101" pitchFamily="2" charset="-122"/>
              </a:rPr>
              <a:t>地处偏远，</a:t>
            </a:r>
            <a:br>
              <a:rPr lang="en-US" altLang="zh-CN" sz="1600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zh-CN" altLang="en-US" sz="1600" dirty="0">
                <a:solidFill>
                  <a:srgbClr val="C00000"/>
                </a:solidFill>
                <a:highlight>
                  <a:srgbClr val="FF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人口稀少，</a:t>
            </a:r>
            <a:br>
              <a:rPr lang="en-US" altLang="zh-CN" sz="1600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zh-CN" altLang="en-US" sz="1600" dirty="0">
                <a:latin typeface="Kaiti SC" panose="02010600040101010101" pitchFamily="2" charset="-122"/>
                <a:ea typeface="Kaiti SC" panose="02010600040101010101" pitchFamily="2" charset="-122"/>
              </a:rPr>
              <a:t>传统上是共和党选区</a:t>
            </a:r>
            <a:endParaRPr lang="en-US" sz="1600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14081EE-D133-EA42-B3EF-E89BA4815F4E}"/>
              </a:ext>
            </a:extLst>
          </p:cNvPr>
          <p:cNvSpPr txBox="1">
            <a:spLocks/>
          </p:cNvSpPr>
          <p:nvPr/>
        </p:nvSpPr>
        <p:spPr>
          <a:xfrm>
            <a:off x="7610071" y="1584872"/>
            <a:ext cx="4012095" cy="21780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600" dirty="0">
                <a:highlight>
                  <a:srgbClr val="00FF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流行病学家</a:t>
            </a:r>
            <a:r>
              <a:rPr lang="en-US" altLang="zh-CN" sz="1600" dirty="0">
                <a:highlight>
                  <a:srgbClr val="00FF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A</a:t>
            </a:r>
            <a:r>
              <a:rPr lang="zh-CN" altLang="en-US" sz="1600" dirty="0">
                <a:latin typeface="Kaiti SC" panose="02010600040101010101" pitchFamily="2" charset="-122"/>
                <a:ea typeface="Kaiti SC" panose="02010600040101010101" pitchFamily="2" charset="-122"/>
              </a:rPr>
              <a:t>得出如下结论：</a:t>
            </a:r>
            <a:br>
              <a:rPr lang="en-US" altLang="zh-CN" sz="1600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zh-CN" altLang="en-US" sz="1600" dirty="0">
                <a:latin typeface="Kaiti SC" panose="02010600040101010101" pitchFamily="2" charset="-122"/>
                <a:ea typeface="Kaiti SC" panose="02010600040101010101" pitchFamily="2" charset="-122"/>
              </a:rPr>
              <a:t>偏远的确水源干净且</a:t>
            </a:r>
            <a:br>
              <a:rPr lang="en-US" altLang="zh-CN" sz="1600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zh-CN" altLang="en-US" sz="1600" dirty="0">
                <a:latin typeface="Kaiti SC" panose="02010600040101010101" pitchFamily="2" charset="-122"/>
                <a:ea typeface="Kaiti SC" panose="02010600040101010101" pitchFamily="2" charset="-122"/>
              </a:rPr>
              <a:t>少有空气污染、水源污染</a:t>
            </a:r>
            <a:br>
              <a:rPr lang="en-US" altLang="zh-CN" sz="1600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zh-CN" altLang="en-US" sz="1600" dirty="0">
                <a:latin typeface="Kaiti SC" panose="02010600040101010101" pitchFamily="2" charset="-122"/>
                <a:ea typeface="Kaiti SC" panose="02010600040101010101" pitchFamily="2" charset="-122"/>
              </a:rPr>
              <a:t>食物无添加剂</a:t>
            </a:r>
            <a:br>
              <a:rPr lang="en-US" altLang="zh-CN" sz="1600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zh-CN" altLang="en-US" sz="1600" dirty="0">
                <a:latin typeface="Kaiti SC" panose="02010600040101010101" pitchFamily="2" charset="-122"/>
                <a:ea typeface="Kaiti SC" panose="02010600040101010101" pitchFamily="2" charset="-122"/>
              </a:rPr>
              <a:t>此等人间仙境，岂有肾癌容身之理！</a:t>
            </a:r>
            <a:br>
              <a:rPr lang="en-US" altLang="zh-CN" sz="1600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endParaRPr lang="en-US" sz="1600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F8C7CF-D82A-7A45-9DD0-B3C56D604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A3543-2AD2-8842-ABE5-219686FDD7E3}" type="slidenum">
              <a:rPr lang="en-US" smtClean="0"/>
              <a:t>32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8489257-FB10-F64D-916C-F98D633995F6}"/>
              </a:ext>
            </a:extLst>
          </p:cNvPr>
          <p:cNvSpPr txBox="1">
            <a:spLocks/>
          </p:cNvSpPr>
          <p:nvPr/>
        </p:nvSpPr>
        <p:spPr>
          <a:xfrm>
            <a:off x="838200" y="3468895"/>
            <a:ext cx="6344478" cy="15404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600" dirty="0">
                <a:latin typeface="Kaiti SC" panose="02010600040101010101" pitchFamily="2" charset="-122"/>
                <a:ea typeface="Kaiti SC" panose="02010600040101010101" pitchFamily="2" charset="-122"/>
              </a:rPr>
              <a:t>美国通过调查</a:t>
            </a:r>
            <a:r>
              <a:rPr lang="en-US" altLang="zh-CN" sz="1600" dirty="0">
                <a:latin typeface="Kaiti SC" panose="02010600040101010101" pitchFamily="2" charset="-122"/>
                <a:ea typeface="Kaiti SC" panose="02010600040101010101" pitchFamily="2" charset="-122"/>
              </a:rPr>
              <a:t>3141</a:t>
            </a:r>
            <a:r>
              <a:rPr lang="zh-CN" altLang="en-US" sz="1600" dirty="0">
                <a:latin typeface="Kaiti SC" panose="02010600040101010101" pitchFamily="2" charset="-122"/>
                <a:ea typeface="Kaiti SC" panose="02010600040101010101" pitchFamily="2" charset="-122"/>
              </a:rPr>
              <a:t>个郡，发现</a:t>
            </a:r>
            <a:r>
              <a:rPr lang="zh-CN" altLang="en-US" sz="1600" dirty="0">
                <a:highlight>
                  <a:srgbClr val="00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肾癌发生率</a:t>
            </a:r>
            <a:r>
              <a:rPr lang="zh-CN" altLang="en-US" sz="1600" dirty="0">
                <a:highlight>
                  <a:srgbClr val="FF00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最高</a:t>
            </a:r>
            <a:r>
              <a:rPr lang="zh-CN" altLang="en-US" sz="1600" dirty="0">
                <a:latin typeface="Kaiti SC" panose="02010600040101010101" pitchFamily="2" charset="-122"/>
                <a:ea typeface="Kaiti SC" panose="02010600040101010101" pitchFamily="2" charset="-122"/>
              </a:rPr>
              <a:t>的地区有如下特征</a:t>
            </a:r>
            <a:br>
              <a:rPr lang="en-US" altLang="zh-CN" sz="1600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zh-CN" altLang="en-US" sz="1600" dirty="0">
                <a:latin typeface="Kaiti SC" panose="02010600040101010101" pitchFamily="2" charset="-122"/>
                <a:ea typeface="Kaiti SC" panose="02010600040101010101" pitchFamily="2" charset="-122"/>
              </a:rPr>
              <a:t>地处偏远，</a:t>
            </a:r>
            <a:br>
              <a:rPr lang="en-US" altLang="zh-CN" sz="1600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zh-CN" altLang="en-US" sz="1600" dirty="0">
                <a:solidFill>
                  <a:srgbClr val="C00000"/>
                </a:solidFill>
                <a:highlight>
                  <a:srgbClr val="FF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人口稀少，</a:t>
            </a:r>
            <a:br>
              <a:rPr lang="en-US" altLang="zh-CN" sz="1600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zh-CN" altLang="en-US" sz="1600" dirty="0">
                <a:latin typeface="Kaiti SC" panose="02010600040101010101" pitchFamily="2" charset="-122"/>
                <a:ea typeface="Kaiti SC" panose="02010600040101010101" pitchFamily="2" charset="-122"/>
              </a:rPr>
              <a:t>传统上是共和党选区</a:t>
            </a:r>
            <a:endParaRPr lang="en-US" sz="1600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21DA532-F818-5A42-AD74-0645F19354F9}"/>
              </a:ext>
            </a:extLst>
          </p:cNvPr>
          <p:cNvSpPr txBox="1">
            <a:spLocks/>
          </p:cNvSpPr>
          <p:nvPr/>
        </p:nvSpPr>
        <p:spPr>
          <a:xfrm>
            <a:off x="7570312" y="3413674"/>
            <a:ext cx="3879570" cy="13988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600" dirty="0">
                <a:highlight>
                  <a:srgbClr val="FF00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流行病学家</a:t>
            </a:r>
            <a:r>
              <a:rPr lang="en-US" altLang="zh-CN" sz="1600" dirty="0">
                <a:highlight>
                  <a:srgbClr val="FF00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B</a:t>
            </a:r>
            <a:r>
              <a:rPr lang="zh-CN" altLang="en-US" sz="1600" dirty="0">
                <a:latin typeface="Kaiti SC" panose="02010600040101010101" pitchFamily="2" charset="-122"/>
                <a:ea typeface="Kaiti SC" panose="02010600040101010101" pitchFamily="2" charset="-122"/>
              </a:rPr>
              <a:t>得出如下结论：</a:t>
            </a:r>
            <a:br>
              <a:rPr lang="en-US" altLang="zh-CN" sz="1600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zh-CN" altLang="en-US" sz="1600" dirty="0">
                <a:latin typeface="Kaiti SC" panose="02010600040101010101" pitchFamily="2" charset="-122"/>
                <a:ea typeface="Kaiti SC" panose="02010600040101010101" pitchFamily="2" charset="-122"/>
              </a:rPr>
              <a:t>偏远地区，经济差，缺医少药！</a:t>
            </a:r>
            <a:br>
              <a:rPr lang="en-US" altLang="zh-CN" sz="1600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zh-CN" altLang="en-US" sz="1600" dirty="0">
                <a:latin typeface="Kaiti SC" panose="02010600040101010101" pitchFamily="2" charset="-122"/>
                <a:ea typeface="Kaiti SC" panose="02010600040101010101" pitchFamily="2" charset="-122"/>
              </a:rPr>
              <a:t>高脂肪饮食！</a:t>
            </a:r>
            <a:br>
              <a:rPr lang="en-US" altLang="zh-CN" sz="1600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zh-CN" altLang="en-US" sz="1600" dirty="0">
                <a:latin typeface="Kaiti SC" panose="02010600040101010101" pitchFamily="2" charset="-122"/>
                <a:ea typeface="Kaiti SC" panose="02010600040101010101" pitchFamily="2" charset="-122"/>
              </a:rPr>
              <a:t>饮酒吸烟过度！</a:t>
            </a:r>
            <a:br>
              <a:rPr lang="en-US" altLang="zh-CN" sz="1600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zh-CN" altLang="en-US" sz="1600" dirty="0">
                <a:latin typeface="Kaiti SC" panose="02010600040101010101" pitchFamily="2" charset="-122"/>
                <a:ea typeface="Kaiti SC" panose="02010600040101010101" pitchFamily="2" charset="-122"/>
              </a:rPr>
              <a:t>焉有不患肾癌之理！</a:t>
            </a:r>
            <a:endParaRPr lang="en-US" sz="1600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B383C0A-2C84-2749-95D0-AC619A83A5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8848" y="4839357"/>
            <a:ext cx="3132611" cy="1983987"/>
          </a:xfrm>
          <a:prstGeom prst="rect">
            <a:avLst/>
          </a:prstGeom>
        </p:spPr>
      </p:pic>
      <p:sp>
        <p:nvSpPr>
          <p:cNvPr id="10" name="Frame 9">
            <a:extLst>
              <a:ext uri="{FF2B5EF4-FFF2-40B4-BE49-F238E27FC236}">
                <a16:creationId xmlns:a16="http://schemas.microsoft.com/office/drawing/2014/main" id="{13CF2AF4-9422-534F-95AE-6146D2B1238D}"/>
              </a:ext>
            </a:extLst>
          </p:cNvPr>
          <p:cNvSpPr/>
          <p:nvPr/>
        </p:nvSpPr>
        <p:spPr>
          <a:xfrm>
            <a:off x="384313" y="1311621"/>
            <a:ext cx="11237853" cy="169439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Frame 10">
            <a:extLst>
              <a:ext uri="{FF2B5EF4-FFF2-40B4-BE49-F238E27FC236}">
                <a16:creationId xmlns:a16="http://schemas.microsoft.com/office/drawing/2014/main" id="{57021DF8-9060-8E49-9740-FC741DCEB868}"/>
              </a:ext>
            </a:extLst>
          </p:cNvPr>
          <p:cNvSpPr/>
          <p:nvPr/>
        </p:nvSpPr>
        <p:spPr>
          <a:xfrm>
            <a:off x="364435" y="3107287"/>
            <a:ext cx="11237853" cy="1694390"/>
          </a:xfrm>
          <a:prstGeom prst="fram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58538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C05439-98C6-8546-82CF-32CD1B32CC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样本大小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0392699-39AB-C146-9DD3-B1996E076E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20151" y="216958"/>
            <a:ext cx="6870755" cy="643784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4AD0A98-7E38-7E40-99D2-45F97BE6F143}"/>
              </a:ext>
            </a:extLst>
          </p:cNvPr>
          <p:cNvSpPr txBox="1"/>
          <p:nvPr/>
        </p:nvSpPr>
        <p:spPr>
          <a:xfrm>
            <a:off x="838200" y="1337734"/>
            <a:ext cx="40386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Kaiti SC" panose="02010600040101010101" pitchFamily="2" charset="-122"/>
                <a:ea typeface="Kaiti SC" panose="02010600040101010101" pitchFamily="2" charset="-122"/>
              </a:rPr>
              <a:t>群体</a:t>
            </a:r>
            <a:r>
              <a:rPr lang="en-AU" altLang="zh-CN" sz="2800" dirty="0">
                <a:latin typeface="Kaiti SC" panose="02010600040101010101" pitchFamily="2" charset="-122"/>
                <a:ea typeface="Kaiti SC" panose="02010600040101010101" pitchFamily="2" charset="-122"/>
              </a:rPr>
              <a:t>:{1,2,3,…,100}</a:t>
            </a:r>
          </a:p>
          <a:p>
            <a:endParaRPr lang="en-AU" altLang="zh-CN" sz="28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AU" sz="2800" dirty="0">
                <a:latin typeface="Kaiti SC" panose="02010600040101010101" pitchFamily="2" charset="-122"/>
                <a:ea typeface="Kaiti SC" panose="02010600040101010101" pitchFamily="2" charset="-122"/>
              </a:rPr>
              <a:t>每次</a:t>
            </a:r>
            <a:r>
              <a:rPr lang="zh-CN" altLang="en-US" sz="2800" dirty="0">
                <a:latin typeface="Kaiti SC" panose="02010600040101010101" pitchFamily="2" charset="-122"/>
                <a:ea typeface="Kaiti SC" panose="02010600040101010101" pitchFamily="2" charset="-122"/>
              </a:rPr>
              <a:t>抽</a:t>
            </a:r>
            <a:r>
              <a:rPr lang="en-US" altLang="zh-CN" sz="2800" dirty="0">
                <a:highlight>
                  <a:srgbClr val="FF00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4</a:t>
            </a:r>
            <a:r>
              <a:rPr lang="zh-CN" altLang="en-US" sz="2800" dirty="0">
                <a:highlight>
                  <a:srgbClr val="FF00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个</a:t>
            </a:r>
            <a:r>
              <a:rPr lang="zh-CN" altLang="en-US" sz="2800" dirty="0">
                <a:latin typeface="Kaiti SC" panose="02010600040101010101" pitchFamily="2" charset="-122"/>
                <a:ea typeface="Kaiti SC" panose="02010600040101010101" pitchFamily="2" charset="-122"/>
              </a:rPr>
              <a:t>，</a:t>
            </a:r>
            <a:r>
              <a:rPr lang="zh-CN" altLang="en-AU" sz="2800" dirty="0">
                <a:latin typeface="Kaiti SC" panose="02010600040101010101" pitchFamily="2" charset="-122"/>
                <a:ea typeface="Kaiti SC" panose="02010600040101010101" pitchFamily="2" charset="-122"/>
              </a:rPr>
              <a:t>取</a:t>
            </a:r>
            <a:r>
              <a:rPr lang="zh-CN" altLang="en-US" sz="2800" dirty="0">
                <a:latin typeface="Kaiti SC" panose="02010600040101010101" pitchFamily="2" charset="-122"/>
                <a:ea typeface="Kaiti SC" panose="02010600040101010101" pitchFamily="2" charset="-122"/>
              </a:rPr>
              <a:t>均值</a:t>
            </a:r>
            <a:endParaRPr lang="en-US" altLang="zh-CN" sz="28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sz="2800" dirty="0">
                <a:latin typeface="Kaiti SC" panose="02010600040101010101" pitchFamily="2" charset="-122"/>
                <a:ea typeface="Kaiti SC" panose="02010600040101010101" pitchFamily="2" charset="-122"/>
              </a:rPr>
              <a:t>每次抽</a:t>
            </a:r>
            <a:r>
              <a:rPr lang="en-US" altLang="zh-CN" sz="2800" dirty="0">
                <a:highlight>
                  <a:srgbClr val="C0C0C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25</a:t>
            </a:r>
            <a:r>
              <a:rPr lang="zh-CN" altLang="en-US" sz="2800" dirty="0">
                <a:highlight>
                  <a:srgbClr val="C0C0C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个</a:t>
            </a:r>
            <a:r>
              <a:rPr lang="zh-CN" altLang="en-US" sz="2800" dirty="0">
                <a:latin typeface="Kaiti SC" panose="02010600040101010101" pitchFamily="2" charset="-122"/>
                <a:ea typeface="Kaiti SC" panose="02010600040101010101" pitchFamily="2" charset="-122"/>
              </a:rPr>
              <a:t>，</a:t>
            </a:r>
            <a:r>
              <a:rPr lang="zh-CN" altLang="en-AU" sz="2800" dirty="0">
                <a:latin typeface="Kaiti SC" panose="02010600040101010101" pitchFamily="2" charset="-122"/>
                <a:ea typeface="Kaiti SC" panose="02010600040101010101" pitchFamily="2" charset="-122"/>
              </a:rPr>
              <a:t>取</a:t>
            </a:r>
            <a:r>
              <a:rPr lang="zh-CN" altLang="en-US" sz="2800" dirty="0">
                <a:latin typeface="Kaiti SC" panose="02010600040101010101" pitchFamily="2" charset="-122"/>
                <a:ea typeface="Kaiti SC" panose="02010600040101010101" pitchFamily="2" charset="-122"/>
              </a:rPr>
              <a:t>均值</a:t>
            </a:r>
            <a:endParaRPr lang="en-US" altLang="zh-CN" sz="28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sz="2800" dirty="0">
                <a:latin typeface="Kaiti SC" panose="02010600040101010101" pitchFamily="2" charset="-122"/>
                <a:ea typeface="Kaiti SC" panose="02010600040101010101" pitchFamily="2" charset="-122"/>
              </a:rPr>
              <a:t>每次抽</a:t>
            </a:r>
            <a:r>
              <a:rPr lang="en-US" altLang="zh-CN" sz="2800" dirty="0">
                <a:solidFill>
                  <a:schemeClr val="bg1"/>
                </a:solidFill>
                <a:highlight>
                  <a:srgbClr val="0000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49</a:t>
            </a:r>
            <a:r>
              <a:rPr lang="zh-CN" altLang="en-US" sz="2800" dirty="0">
                <a:solidFill>
                  <a:schemeClr val="bg1"/>
                </a:solidFill>
                <a:highlight>
                  <a:srgbClr val="0000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个</a:t>
            </a:r>
            <a:r>
              <a:rPr lang="zh-CN" altLang="en-US" sz="2800" dirty="0">
                <a:latin typeface="Kaiti SC" panose="02010600040101010101" pitchFamily="2" charset="-122"/>
                <a:ea typeface="Kaiti SC" panose="02010600040101010101" pitchFamily="2" charset="-122"/>
              </a:rPr>
              <a:t>，</a:t>
            </a:r>
            <a:r>
              <a:rPr lang="zh-CN" altLang="en-AU" sz="2800" dirty="0">
                <a:latin typeface="Kaiti SC" panose="02010600040101010101" pitchFamily="2" charset="-122"/>
                <a:ea typeface="Kaiti SC" panose="02010600040101010101" pitchFamily="2" charset="-122"/>
              </a:rPr>
              <a:t>取</a:t>
            </a:r>
            <a:r>
              <a:rPr lang="zh-CN" altLang="en-US" sz="2800" dirty="0">
                <a:latin typeface="Kaiti SC" panose="02010600040101010101" pitchFamily="2" charset="-122"/>
                <a:ea typeface="Kaiti SC" panose="02010600040101010101" pitchFamily="2" charset="-122"/>
              </a:rPr>
              <a:t>均值</a:t>
            </a:r>
            <a:endParaRPr lang="en-US" sz="2800" dirty="0">
              <a:solidFill>
                <a:schemeClr val="bg1"/>
              </a:solidFill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A4B676-120C-6947-8B7A-5D79FBFE4C49}"/>
              </a:ext>
            </a:extLst>
          </p:cNvPr>
          <p:cNvSpPr txBox="1"/>
          <p:nvPr/>
        </p:nvSpPr>
        <p:spPr>
          <a:xfrm>
            <a:off x="838203" y="3962400"/>
            <a:ext cx="4038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Kaiti SC" panose="02010600040101010101" pitchFamily="2" charset="-122"/>
                <a:ea typeface="Kaiti SC" panose="02010600040101010101" pitchFamily="2" charset="-122"/>
              </a:rPr>
              <a:t>结论：</a:t>
            </a:r>
            <a:r>
              <a:rPr lang="zh-CN" altLang="en-US" sz="2800" dirty="0">
                <a:highlight>
                  <a:srgbClr val="00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均值</a:t>
            </a:r>
            <a:r>
              <a:rPr lang="zh-CN" altLang="en-US" sz="2800" dirty="0">
                <a:latin typeface="Kaiti SC" panose="02010600040101010101" pitchFamily="2" charset="-122"/>
                <a:ea typeface="Kaiti SC" panose="02010600040101010101" pitchFamily="2" charset="-122"/>
              </a:rPr>
              <a:t>不变，抽样方差随样本变小</a:t>
            </a:r>
            <a:endParaRPr lang="en-US" sz="2800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999DBF-151B-5F44-B2E0-63442432E1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844" y="5135649"/>
            <a:ext cx="3771900" cy="15367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5B861B-71B0-A148-AACF-87B7F75626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A3543-2AD2-8842-ABE5-219686FDD7E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5887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61FC2-A873-CF48-9723-187286102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抛硬币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EEB8EE-5C39-0E4E-ACA8-E25D99FA03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1199" y="1568450"/>
            <a:ext cx="7625375" cy="45783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C8B9808-6DB9-4945-9140-2F40C1F82519}"/>
              </a:ext>
            </a:extLst>
          </p:cNvPr>
          <p:cNvSpPr txBox="1"/>
          <p:nvPr/>
        </p:nvSpPr>
        <p:spPr>
          <a:xfrm>
            <a:off x="694267" y="2015067"/>
            <a:ext cx="382693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抛</a:t>
            </a:r>
            <a:r>
              <a:rPr lang="en-US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10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枚硬币</a:t>
            </a:r>
            <a:endParaRPr lang="en-US" altLang="zh-CN" sz="20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en-US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95%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[2,</a:t>
            </a:r>
            <a:r>
              <a:rPr lang="en-US" altLang="zh-CN" sz="2000" dirty="0">
                <a:highlight>
                  <a:srgbClr val="FF00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8</a:t>
            </a:r>
            <a:r>
              <a:rPr lang="en-US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]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之间</a:t>
            </a:r>
            <a:r>
              <a:rPr lang="en-AU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; (8-5/5)=</a:t>
            </a:r>
            <a:r>
              <a:rPr lang="en-AU" altLang="zh-CN" sz="2000" dirty="0">
                <a:highlight>
                  <a:srgbClr val="FF00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0.6</a:t>
            </a:r>
            <a:endParaRPr lang="en-US" altLang="zh-CN" sz="2000" dirty="0">
              <a:highlight>
                <a:srgbClr val="FF0000"/>
              </a:highlight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endParaRPr lang="en-US" sz="20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endParaRPr lang="en-US" sz="20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抛</a:t>
            </a:r>
            <a:r>
              <a:rPr lang="en-US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50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枚硬币</a:t>
            </a:r>
            <a:endParaRPr lang="en-US" altLang="zh-CN" sz="20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en-US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95%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[18,</a:t>
            </a:r>
            <a:r>
              <a:rPr lang="en-US" altLang="zh-CN" sz="2000" dirty="0">
                <a:highlight>
                  <a:srgbClr val="00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32</a:t>
            </a:r>
            <a:r>
              <a:rPr lang="en-US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]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之间</a:t>
            </a:r>
            <a:r>
              <a:rPr lang="en-AU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; (32-25)/25=</a:t>
            </a:r>
            <a:r>
              <a:rPr lang="en-AU" altLang="zh-CN" sz="2000" dirty="0">
                <a:highlight>
                  <a:srgbClr val="00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0.28</a:t>
            </a:r>
            <a:endParaRPr lang="en-US" altLang="zh-CN" sz="2000" dirty="0">
              <a:highlight>
                <a:srgbClr val="00FF00"/>
              </a:highlight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endParaRPr lang="en-US" sz="20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endParaRPr lang="en-US" sz="20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抛</a:t>
            </a:r>
            <a:r>
              <a:rPr lang="en-US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100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枚硬币</a:t>
            </a:r>
            <a:endParaRPr lang="en-US" altLang="zh-CN" sz="20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en-US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95%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[41,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0000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59</a:t>
            </a:r>
            <a:r>
              <a:rPr lang="en-US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]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之间</a:t>
            </a:r>
            <a:r>
              <a:rPr lang="en-AU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; (59-50)/50=</a:t>
            </a:r>
            <a:r>
              <a:rPr lang="en-AU" altLang="zh-CN" sz="2000" dirty="0">
                <a:solidFill>
                  <a:schemeClr val="bg1"/>
                </a:solidFill>
                <a:highlight>
                  <a:srgbClr val="0000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0.18</a:t>
            </a:r>
            <a:endParaRPr lang="en-US" sz="2000" dirty="0">
              <a:solidFill>
                <a:schemeClr val="bg1"/>
              </a:solidFill>
              <a:highlight>
                <a:srgbClr val="0000FF"/>
              </a:highlight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749EE52-1702-9940-AE84-77C672C1E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A3543-2AD2-8842-ABE5-219686FDD7E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9421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DB7E2D-E612-DB41-8793-5A3C0E2AFC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例子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142F48-5D1D-BA40-AC7E-E89234D5B6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0585"/>
            <a:ext cx="10515600" cy="4351338"/>
          </a:xfrm>
        </p:spPr>
        <p:txBody>
          <a:bodyPr>
            <a:normAutofit/>
          </a:bodyPr>
          <a:lstStyle/>
          <a:p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我国有</a:t>
            </a:r>
            <a:r>
              <a:rPr lang="en-US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76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个“长寿之乡”（截至</a:t>
            </a:r>
            <a:r>
              <a:rPr lang="en-US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2016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年），其中广西最多，为</a:t>
            </a:r>
            <a:r>
              <a:rPr lang="en-US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25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个，遥遥领先其后的广东（</a:t>
            </a:r>
            <a:r>
              <a:rPr lang="en-US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8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个）和山东（</a:t>
            </a:r>
            <a:r>
              <a:rPr lang="en-US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6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个）。那么，人均预期寿命在全国排第</a:t>
            </a:r>
            <a:r>
              <a:rPr lang="en-US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12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名的广西，为何长寿之乡的数量居全国之首，百岁老人比例远超经济发达的北京、上海、广东等地？</a:t>
            </a:r>
            <a:br>
              <a:rPr lang="en-US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为何广西贫困的喀斯特山区竟成了中国罕见的“极高寿”老人（即百岁老人）密集区？</a:t>
            </a:r>
            <a:br>
              <a:rPr lang="en-US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endParaRPr lang="en-US" altLang="zh-CN" sz="20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长寿之乡巴马。巴盘屯是一个</a:t>
            </a:r>
            <a:r>
              <a:rPr lang="en-US" altLang="zh-CN" sz="2000" dirty="0">
                <a:highlight>
                  <a:srgbClr val="FF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500</a:t>
            </a:r>
            <a:r>
              <a:rPr lang="zh-CN" altLang="en-US" sz="2000" dirty="0">
                <a:highlight>
                  <a:srgbClr val="FF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多人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的壮族小村落，却有</a:t>
            </a:r>
            <a:r>
              <a:rPr lang="en-US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7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位百岁老人，因此成为闻名遐迩的“长寿村”。</a:t>
            </a:r>
            <a:br>
              <a:rPr lang="en-US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endParaRPr lang="en-US" altLang="zh-CN" sz="20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巴马人称长寿的秘密是“神仙水”，原来巴马有条河叫盘阳河，河水中含有丰富的矿物质及微量元素，其中最引人注目的是一种叫硒的元素。</a:t>
            </a:r>
            <a:r>
              <a:rPr lang="zh-CN" altLang="en-US" sz="2000" dirty="0">
                <a:solidFill>
                  <a:srgbClr val="FF0000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据专家证实，巴马的土壤、谷物中的硒含量高于全国水平</a:t>
            </a:r>
            <a:r>
              <a:rPr lang="en-US" altLang="zh-CN" sz="2000" dirty="0">
                <a:solidFill>
                  <a:srgbClr val="FF0000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10</a:t>
            </a:r>
            <a:r>
              <a:rPr lang="zh-CN" altLang="en-US" sz="2000" dirty="0">
                <a:solidFill>
                  <a:srgbClr val="FF0000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倍以上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。更为奇特的是，这个地方高血压、糖尿病、心脏病、脑血栓、肝炎、皮肤病、眼病等症的发病率很低，有卫生记录以来，五六十年内没有一个肿瘤患者，</a:t>
            </a:r>
            <a:r>
              <a:rPr lang="zh-CN" altLang="en-US" sz="2000" dirty="0">
                <a:highlight>
                  <a:srgbClr val="00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很多居民常年不生病、不吃药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，正是</a:t>
            </a:r>
            <a:r>
              <a:rPr lang="zh-CN" altLang="en-US" sz="2000" dirty="0">
                <a:solidFill>
                  <a:srgbClr val="FF0000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因为食物和水源中富含硒，这里的人们才能延年益寿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。</a:t>
            </a:r>
          </a:p>
          <a:p>
            <a:endParaRPr lang="en-US" sz="2000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D66632-C3C6-C54C-9960-A8E73F134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A3543-2AD2-8842-ABE5-219686FDD7E3}" type="slidenum">
              <a:rPr lang="en-US" smtClean="0"/>
              <a:t>35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0F2671-CEA8-2041-971F-66B8B935A3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0461" y="5534992"/>
            <a:ext cx="1270000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07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A5DB35-2E9E-D443-BBDA-711333D0D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常见概率分布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06B726-AF0F-2144-9546-6B5B09D9F2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259893" cy="4351338"/>
          </a:xfrm>
        </p:spPr>
        <p:txBody>
          <a:bodyPr>
            <a:normAutofit/>
          </a:bodyPr>
          <a:lstStyle/>
          <a:p>
            <a:r>
              <a:rPr lang="zh-CN" altLang="en-US" sz="2000" dirty="0">
                <a:highlight>
                  <a:srgbClr val="00FF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伯努利分布</a:t>
            </a:r>
            <a:r>
              <a:rPr lang="en-US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[Bernoulli(p)]</a:t>
            </a:r>
          </a:p>
          <a:p>
            <a:r>
              <a:rPr lang="zh-CN" altLang="en-US" sz="2000" dirty="0">
                <a:highlight>
                  <a:srgbClr val="00FF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二项分布</a:t>
            </a:r>
            <a:r>
              <a:rPr lang="en-US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[Binomial(</a:t>
            </a:r>
            <a:r>
              <a:rPr lang="en-US" altLang="zh-CN" sz="2000" dirty="0" err="1">
                <a:latin typeface="Kaiti SC" panose="02010600040101010101" pitchFamily="2" charset="-122"/>
                <a:ea typeface="Kaiti SC" panose="02010600040101010101" pitchFamily="2" charset="-122"/>
              </a:rPr>
              <a:t>n,p</a:t>
            </a:r>
            <a:r>
              <a:rPr lang="en-US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)]</a:t>
            </a:r>
          </a:p>
          <a:p>
            <a:r>
              <a:rPr lang="zh-CN" altLang="en-US" sz="1200" dirty="0">
                <a:latin typeface="Kaiti SC" panose="02010600040101010101" pitchFamily="2" charset="-122"/>
                <a:ea typeface="Kaiti SC" panose="02010600040101010101" pitchFamily="2" charset="-122"/>
              </a:rPr>
              <a:t>离散连续分布</a:t>
            </a:r>
            <a:r>
              <a:rPr lang="en-US" altLang="zh-CN" sz="1200" dirty="0">
                <a:latin typeface="Kaiti SC" panose="02010600040101010101" pitchFamily="2" charset="-122"/>
                <a:ea typeface="Kaiti SC" panose="02010600040101010101" pitchFamily="2" charset="-122"/>
              </a:rPr>
              <a:t>[Discrete</a:t>
            </a:r>
            <a:r>
              <a:rPr lang="zh-CN" altLang="en-US" sz="1200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sz="1200" dirty="0">
                <a:latin typeface="Kaiti SC" panose="02010600040101010101" pitchFamily="2" charset="-122"/>
                <a:ea typeface="Kaiti SC" panose="02010600040101010101" pitchFamily="2" charset="-122"/>
              </a:rPr>
              <a:t>uniform]</a:t>
            </a:r>
          </a:p>
          <a:p>
            <a:r>
              <a:rPr lang="zh-CN" altLang="en-US" sz="1200" dirty="0">
                <a:latin typeface="Kaiti SC" panose="02010600040101010101" pitchFamily="2" charset="-122"/>
                <a:ea typeface="Kaiti SC" panose="02010600040101010101" pitchFamily="2" charset="-122"/>
              </a:rPr>
              <a:t>几何分布</a:t>
            </a:r>
            <a:r>
              <a:rPr lang="en-US" altLang="zh-CN" sz="1200" dirty="0">
                <a:latin typeface="Kaiti SC" panose="02010600040101010101" pitchFamily="2" charset="-122"/>
                <a:ea typeface="Kaiti SC" panose="02010600040101010101" pitchFamily="2" charset="-122"/>
              </a:rPr>
              <a:t>[Geometric(p)]</a:t>
            </a:r>
          </a:p>
          <a:p>
            <a:r>
              <a:rPr lang="zh-CN" altLang="en-US" sz="1200" dirty="0">
                <a:latin typeface="Kaiti SC" panose="02010600040101010101" pitchFamily="2" charset="-122"/>
                <a:ea typeface="Kaiti SC" panose="02010600040101010101" pitchFamily="2" charset="-122"/>
              </a:rPr>
              <a:t>超几何分布</a:t>
            </a:r>
            <a:r>
              <a:rPr lang="en-US" altLang="zh-CN" sz="1200" dirty="0">
                <a:latin typeface="Kaiti SC" panose="02010600040101010101" pitchFamily="2" charset="-122"/>
                <a:ea typeface="Kaiti SC" panose="02010600040101010101" pitchFamily="2" charset="-122"/>
              </a:rPr>
              <a:t>[Hypergeometric]</a:t>
            </a:r>
          </a:p>
          <a:p>
            <a:r>
              <a:rPr lang="zh-CN" altLang="en-US" sz="1200" dirty="0">
                <a:latin typeface="Kaiti SC" panose="02010600040101010101" pitchFamily="2" charset="-122"/>
                <a:ea typeface="Kaiti SC" panose="02010600040101010101" pitchFamily="2" charset="-122"/>
              </a:rPr>
              <a:t>负二项分布</a:t>
            </a:r>
            <a:r>
              <a:rPr lang="en-US" altLang="zh-CN" sz="1200" dirty="0">
                <a:latin typeface="Kaiti SC" panose="02010600040101010101" pitchFamily="2" charset="-122"/>
                <a:ea typeface="Kaiti SC" panose="02010600040101010101" pitchFamily="2" charset="-122"/>
              </a:rPr>
              <a:t>[Negative</a:t>
            </a:r>
            <a:r>
              <a:rPr lang="zh-CN" altLang="en-US" sz="1200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sz="1200" dirty="0">
                <a:latin typeface="Kaiti SC" panose="02010600040101010101" pitchFamily="2" charset="-122"/>
                <a:ea typeface="Kaiti SC" panose="02010600040101010101" pitchFamily="2" charset="-122"/>
              </a:rPr>
              <a:t>binomial(</a:t>
            </a:r>
            <a:r>
              <a:rPr lang="en-US" altLang="zh-CN" sz="1200" dirty="0" err="1">
                <a:latin typeface="Kaiti SC" panose="02010600040101010101" pitchFamily="2" charset="-122"/>
                <a:ea typeface="Kaiti SC" panose="02010600040101010101" pitchFamily="2" charset="-122"/>
              </a:rPr>
              <a:t>r,p</a:t>
            </a:r>
            <a:r>
              <a:rPr lang="en-US" altLang="zh-CN" sz="1200" dirty="0">
                <a:latin typeface="Kaiti SC" panose="02010600040101010101" pitchFamily="2" charset="-122"/>
                <a:ea typeface="Kaiti SC" panose="02010600040101010101" pitchFamily="2" charset="-122"/>
              </a:rPr>
              <a:t>)]</a:t>
            </a:r>
          </a:p>
          <a:p>
            <a:r>
              <a:rPr lang="zh-CN" altLang="en-US" sz="1200" dirty="0">
                <a:latin typeface="Kaiti SC" panose="02010600040101010101" pitchFamily="2" charset="-122"/>
                <a:ea typeface="Kaiti SC" panose="02010600040101010101" pitchFamily="2" charset="-122"/>
              </a:rPr>
              <a:t>泊松分布</a:t>
            </a:r>
            <a:r>
              <a:rPr lang="en-US" altLang="zh-CN" sz="1200" dirty="0">
                <a:latin typeface="Kaiti SC" panose="02010600040101010101" pitchFamily="2" charset="-122"/>
                <a:ea typeface="Kaiti SC" panose="02010600040101010101" pitchFamily="2" charset="-122"/>
              </a:rPr>
              <a:t>[Poisson(r)]</a:t>
            </a:r>
            <a:endParaRPr lang="en-US" sz="1200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91A436D-64CC-8D4B-9DF4-695323A59A54}"/>
              </a:ext>
            </a:extLst>
          </p:cNvPr>
          <p:cNvSpPr txBox="1">
            <a:spLocks/>
          </p:cNvSpPr>
          <p:nvPr/>
        </p:nvSpPr>
        <p:spPr>
          <a:xfrm>
            <a:off x="6026052" y="1827713"/>
            <a:ext cx="4259893" cy="46651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200" dirty="0">
                <a:latin typeface="Kaiti SC" panose="02010600040101010101" pitchFamily="2" charset="-122"/>
                <a:ea typeface="Kaiti SC" panose="02010600040101010101" pitchFamily="2" charset="-122"/>
              </a:rPr>
              <a:t>贝塔分布</a:t>
            </a:r>
            <a:r>
              <a:rPr lang="en-US" altLang="zh-CN" sz="1200" dirty="0">
                <a:latin typeface="Kaiti SC" panose="02010600040101010101" pitchFamily="2" charset="-122"/>
                <a:ea typeface="Kaiti SC" panose="02010600040101010101" pitchFamily="2" charset="-122"/>
              </a:rPr>
              <a:t>[Beta (alpha,</a:t>
            </a:r>
            <a:r>
              <a:rPr lang="zh-CN" altLang="en-US" sz="1200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sz="1200" dirty="0">
                <a:latin typeface="Kaiti SC" panose="02010600040101010101" pitchFamily="2" charset="-122"/>
                <a:ea typeface="Kaiti SC" panose="02010600040101010101" pitchFamily="2" charset="-122"/>
              </a:rPr>
              <a:t>beta)]</a:t>
            </a:r>
          </a:p>
          <a:p>
            <a:r>
              <a:rPr lang="zh-CN" altLang="en-US" sz="1200" dirty="0">
                <a:latin typeface="Kaiti SC" panose="02010600040101010101" pitchFamily="2" charset="-122"/>
                <a:ea typeface="Kaiti SC" panose="02010600040101010101" pitchFamily="2" charset="-122"/>
              </a:rPr>
              <a:t>柯西分布</a:t>
            </a:r>
            <a:r>
              <a:rPr lang="en-US" altLang="zh-CN" sz="1200" dirty="0">
                <a:latin typeface="Kaiti SC" panose="02010600040101010101" pitchFamily="2" charset="-122"/>
                <a:ea typeface="Kaiti SC" panose="02010600040101010101" pitchFamily="2" charset="-122"/>
              </a:rPr>
              <a:t>[Binomial(</a:t>
            </a:r>
            <a:r>
              <a:rPr lang="en-US" altLang="zh-CN" sz="1200" dirty="0" err="1">
                <a:latin typeface="Kaiti SC" panose="02010600040101010101" pitchFamily="2" charset="-122"/>
                <a:ea typeface="Kaiti SC" panose="02010600040101010101" pitchFamily="2" charset="-122"/>
              </a:rPr>
              <a:t>theta,p</a:t>
            </a:r>
            <a:r>
              <a:rPr lang="en-US" altLang="zh-CN" sz="1200" dirty="0">
                <a:latin typeface="Kaiti SC" panose="02010600040101010101" pitchFamily="2" charset="-122"/>
                <a:ea typeface="Kaiti SC" panose="02010600040101010101" pitchFamily="2" charset="-122"/>
              </a:rPr>
              <a:t>)]</a:t>
            </a:r>
          </a:p>
          <a:p>
            <a:r>
              <a:rPr lang="en-US" altLang="zh-CN" sz="2000" dirty="0">
                <a:highlight>
                  <a:srgbClr val="FF00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Chi</a:t>
            </a:r>
            <a:r>
              <a:rPr lang="zh-CN" altLang="en-US" sz="2000" dirty="0">
                <a:highlight>
                  <a:srgbClr val="FF00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sz="2000" dirty="0">
                <a:highlight>
                  <a:srgbClr val="FF00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squared</a:t>
            </a:r>
            <a:endParaRPr lang="en-US" altLang="zh-CN" sz="20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en-US" altLang="zh-CN" sz="1200" dirty="0">
                <a:latin typeface="Kaiti SC" panose="02010600040101010101" pitchFamily="2" charset="-122"/>
                <a:ea typeface="Kaiti SC" panose="02010600040101010101" pitchFamily="2" charset="-122"/>
              </a:rPr>
              <a:t>Exponential</a:t>
            </a:r>
          </a:p>
          <a:p>
            <a:r>
              <a:rPr lang="en-US" altLang="zh-CN" sz="2000" i="1" dirty="0">
                <a:highlight>
                  <a:srgbClr val="FF00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F</a:t>
            </a:r>
            <a:endParaRPr lang="en-US" altLang="zh-CN" sz="20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en-US" altLang="zh-CN" sz="1200" dirty="0">
                <a:latin typeface="Kaiti SC" panose="02010600040101010101" pitchFamily="2" charset="-122"/>
                <a:ea typeface="Kaiti SC" panose="02010600040101010101" pitchFamily="2" charset="-122"/>
              </a:rPr>
              <a:t>Gamma[Poisson()]</a:t>
            </a:r>
          </a:p>
          <a:p>
            <a:r>
              <a:rPr lang="en-US" altLang="zh-CN" sz="2000" dirty="0">
                <a:highlight>
                  <a:srgbClr val="FF00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Logistic</a:t>
            </a:r>
          </a:p>
          <a:p>
            <a:r>
              <a:rPr lang="en-US" altLang="zh-CN" sz="1200" dirty="0">
                <a:latin typeface="Kaiti SC" panose="02010600040101010101" pitchFamily="2" charset="-122"/>
                <a:ea typeface="Kaiti SC" panose="02010600040101010101" pitchFamily="2" charset="-122"/>
              </a:rPr>
              <a:t>Lognormal</a:t>
            </a:r>
          </a:p>
          <a:p>
            <a:r>
              <a:rPr lang="en-US" altLang="zh-CN" sz="2000" dirty="0">
                <a:highlight>
                  <a:srgbClr val="FF00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Normal/Gaussian</a:t>
            </a:r>
          </a:p>
          <a:p>
            <a:r>
              <a:rPr lang="en-US" altLang="zh-CN" sz="1200" dirty="0">
                <a:latin typeface="Kaiti SC" panose="02010600040101010101" pitchFamily="2" charset="-122"/>
                <a:ea typeface="Kaiti SC" panose="02010600040101010101" pitchFamily="2" charset="-122"/>
              </a:rPr>
              <a:t>Pareto</a:t>
            </a:r>
          </a:p>
          <a:p>
            <a:r>
              <a:rPr lang="en-US" altLang="zh-CN" sz="2000" i="1" dirty="0">
                <a:highlight>
                  <a:srgbClr val="FF00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t</a:t>
            </a:r>
          </a:p>
          <a:p>
            <a:r>
              <a:rPr lang="en-US" altLang="zh-CN" sz="2000" i="1" dirty="0">
                <a:highlight>
                  <a:srgbClr val="FF00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Uniform</a:t>
            </a:r>
          </a:p>
          <a:p>
            <a:r>
              <a:rPr lang="en-US" altLang="zh-CN" sz="1200" i="1" dirty="0">
                <a:latin typeface="Kaiti SC" panose="02010600040101010101" pitchFamily="2" charset="-122"/>
                <a:ea typeface="Kaiti SC" panose="02010600040101010101" pitchFamily="2" charset="-122"/>
              </a:rPr>
              <a:t>Weibull</a:t>
            </a:r>
          </a:p>
          <a:p>
            <a:endParaRPr lang="en-US" sz="1200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B2024F69-F3F4-3D4D-9926-41550D509D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63000" y="2207381"/>
            <a:ext cx="3429000" cy="219075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030B6523-9B2E-6149-9BE6-F4AA5E7E98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63000" y="4556342"/>
            <a:ext cx="3429000" cy="219075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ED8AB88-9000-294B-B38B-38905D92EFB1}"/>
              </a:ext>
            </a:extLst>
          </p:cNvPr>
          <p:cNvSpPr/>
          <p:nvPr/>
        </p:nvSpPr>
        <p:spPr>
          <a:xfrm>
            <a:off x="6026052" y="4398131"/>
            <a:ext cx="2479121" cy="49954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99778F0-3EB8-2248-9F4A-1676BC301BF7}"/>
              </a:ext>
            </a:extLst>
          </p:cNvPr>
          <p:cNvSpPr/>
          <p:nvPr/>
        </p:nvSpPr>
        <p:spPr>
          <a:xfrm>
            <a:off x="861392" y="2145998"/>
            <a:ext cx="3050208" cy="49954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E5B8510-1A97-C24C-BCB3-728D5A2461C6}"/>
              </a:ext>
            </a:extLst>
          </p:cNvPr>
          <p:cNvSpPr/>
          <p:nvPr/>
        </p:nvSpPr>
        <p:spPr>
          <a:xfrm>
            <a:off x="6026054" y="5092395"/>
            <a:ext cx="2479121" cy="49954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A2272A-9FEA-5A4C-B062-CB7D4D2D24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A3543-2AD2-8842-ABE5-219686FDD7E3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83496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80A40-96B5-114D-9CCD-2E617D669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正态分布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/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高斯分布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5895586-DD1E-4541-BFAF-7580F2CDA880}"/>
              </a:ext>
            </a:extLst>
          </p:cNvPr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74928043"/>
              </p:ext>
            </p:extLst>
          </p:nvPr>
        </p:nvGraphicFramePr>
        <p:xfrm>
          <a:off x="1048012" y="1795922"/>
          <a:ext cx="9144000" cy="182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1" name="Document" r:id="rId3" imgW="9144000" imgH="1828800" progId="Word.Document.12">
                  <p:embed/>
                </p:oleObj>
              </mc:Choice>
              <mc:Fallback>
                <p:oleObj name="Document" r:id="rId3" imgW="9144000" imgH="1828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48012" y="1795922"/>
                        <a:ext cx="9144000" cy="1828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Graphic 5">
            <a:extLst>
              <a:ext uri="{FF2B5EF4-FFF2-40B4-BE49-F238E27FC236}">
                <a16:creationId xmlns:a16="http://schemas.microsoft.com/office/drawing/2014/main" id="{DA3FFEE1-80B8-F846-AE1B-BBB829F083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10386" y="3599670"/>
            <a:ext cx="5044035" cy="322257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41B5131-3961-AA4F-BC74-7376C392A6BA}"/>
              </a:ext>
            </a:extLst>
          </p:cNvPr>
          <p:cNvSpPr txBox="1"/>
          <p:nvPr/>
        </p:nvSpPr>
        <p:spPr>
          <a:xfrm>
            <a:off x="1048012" y="4070959"/>
            <a:ext cx="575362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u="sng" dirty="0">
                <a:latin typeface="Kaiti SC" panose="02010600040101010101" pitchFamily="2" charset="-122"/>
                <a:ea typeface="Kaiti SC" panose="02010600040101010101" pitchFamily="2" charset="-122"/>
              </a:rPr>
              <a:t>实例：</a:t>
            </a:r>
            <a:endParaRPr lang="en-US" altLang="zh-CN" b="1" u="sng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身高</a:t>
            </a:r>
            <a:endParaRPr lang="en-US" altLang="zh-CN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测量误差</a:t>
            </a:r>
            <a:endParaRPr lang="en-US" altLang="zh-CN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抛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100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次硬币，正面的次数</a:t>
            </a:r>
            <a:endParaRPr lang="en-US" altLang="zh-CN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很多统计测验最终趋近正态分布</a:t>
            </a:r>
            <a:endParaRPr lang="en-US" altLang="zh-CN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B04CA2-43B8-CA4C-BAA9-FE757A6272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A3543-2AD2-8842-ABE5-219686FDD7E3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00121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8BDAD-7BDF-2642-B56F-B891C95818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正态分布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DE766B8-343F-074E-B747-3A062E7809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9338" y="2302937"/>
            <a:ext cx="5003098" cy="3834342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73B6BD3-F628-7747-A966-5F1B33F1D3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2568" y="1206500"/>
            <a:ext cx="6197600" cy="47498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CAF05BA-7077-954D-B0F9-94B8AEAC74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A3543-2AD2-8842-ABE5-219686FDD7E3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7711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F3012A-A90A-164B-935D-98638F038F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正态分布的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MLE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与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Fisher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Information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65AE54-423E-9040-BB19-1D6F393DE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A3543-2AD2-8842-ABE5-219686FDD7E3}" type="slidenum">
              <a:rPr lang="en-US" smtClean="0"/>
              <a:t>39</a:t>
            </a:fld>
            <a:endParaRPr lang="en-US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0653D6F2-E672-0241-9B2F-59FF216CF5F8}"/>
              </a:ext>
            </a:extLst>
          </p:cNvPr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37951006"/>
              </p:ext>
            </p:extLst>
          </p:nvPr>
        </p:nvGraphicFramePr>
        <p:xfrm>
          <a:off x="1524000" y="1689100"/>
          <a:ext cx="9144000" cy="4622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843" name="Document" r:id="rId3" imgW="9144000" imgH="4622800" progId="Word.Document.12">
                  <p:embed/>
                </p:oleObj>
              </mc:Choice>
              <mc:Fallback>
                <p:oleObj name="Document" r:id="rId3" imgW="9144000" imgH="4622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24000" y="1689100"/>
                        <a:ext cx="9144000" cy="4622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236877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A21DEE-57C6-D042-BA88-A05D168F2E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现代临床试验设计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AF4417-52D4-6040-B7E6-35341AA693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20世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纪</a:t>
            </a:r>
            <a:r>
              <a:rPr 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30年代，美国，Harry </a:t>
            </a:r>
            <a:r>
              <a:rPr lang="en-US" sz="2000" dirty="0" err="1">
                <a:latin typeface="Kaiti SC" panose="02010600040101010101" pitchFamily="2" charset="-122"/>
                <a:ea typeface="Kaiti SC" panose="02010600040101010101" pitchFamily="2" charset="-122"/>
              </a:rPr>
              <a:t>Gold和Walter</a:t>
            </a:r>
            <a:r>
              <a:rPr 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 Modell，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建立现代临床药理学学科基础。</a:t>
            </a:r>
            <a:r>
              <a:rPr lang="zh-CN" altLang="en-US" sz="2000" u="sng" dirty="0">
                <a:highlight>
                  <a:srgbClr val="FF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创立双盲设计法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。</a:t>
            </a:r>
            <a:br>
              <a:rPr lang="en-US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endParaRPr lang="en-US" altLang="zh-CN" sz="20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1933 Evans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和</a:t>
            </a:r>
            <a:r>
              <a:rPr lang="en-US" sz="2000" dirty="0" err="1">
                <a:latin typeface="Kaiti SC" panose="02010600040101010101" pitchFamily="2" charset="-122"/>
                <a:ea typeface="Kaiti SC" panose="02010600040101010101" pitchFamily="2" charset="-122"/>
              </a:rPr>
              <a:t>Hoyles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第一次使用</a:t>
            </a:r>
            <a:r>
              <a:rPr lang="zh-CN" altLang="en-US" sz="2000" u="sng" dirty="0">
                <a:highlight>
                  <a:srgbClr val="FF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安慰剂</a:t>
            </a:r>
            <a:r>
              <a:rPr lang="en-US" altLang="zh-CN" sz="2000" u="sng" dirty="0">
                <a:highlight>
                  <a:srgbClr val="FF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[placebo]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进行药物临床试验</a:t>
            </a:r>
            <a:r>
              <a:rPr 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。</a:t>
            </a:r>
            <a:endParaRPr lang="en-US" altLang="zh-CN" sz="20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endParaRPr lang="en-US" sz="20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1948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年，</a:t>
            </a:r>
            <a:r>
              <a:rPr 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A Bradford Hill 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在</a:t>
            </a:r>
            <a:r>
              <a:rPr 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BMJ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上发表“</a:t>
            </a:r>
            <a:r>
              <a:rPr lang="zh-CN" altLang="en-US" sz="2000" dirty="0">
                <a:highlight>
                  <a:srgbClr val="FF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链霉素</a:t>
            </a:r>
            <a:r>
              <a:rPr lang="zh-CN" altLang="en-US" sz="2000" dirty="0">
                <a:highlight>
                  <a:srgbClr val="00FF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治疗</a:t>
            </a:r>
            <a:r>
              <a:rPr lang="zh-CN" altLang="en-US" sz="2000" dirty="0">
                <a:highlight>
                  <a:srgbClr val="FF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肺结核</a:t>
            </a:r>
            <a:r>
              <a:rPr lang="zh-CN" altLang="en-US" sz="2000" dirty="0">
                <a:highlight>
                  <a:srgbClr val="00FF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的随机对照试验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”</a:t>
            </a:r>
            <a:r>
              <a:rPr 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[Streptomycin treatment of pulmonary tuberculosis, BMJ, 1948, 2:769]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。第一项随机对照试验</a:t>
            </a:r>
            <a:r>
              <a:rPr lang="en-US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[RCT,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randomized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clinical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trail]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。</a:t>
            </a:r>
            <a:endParaRPr lang="en-US" sz="20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 marL="0" indent="0">
              <a:buNone/>
            </a:pPr>
            <a:endParaRPr lang="en-US" sz="20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1962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，</a:t>
            </a:r>
            <a:r>
              <a:rPr 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A Bradford Hill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发表</a:t>
            </a:r>
            <a:r>
              <a:rPr lang="en-US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《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临床与预防医学统计方法</a:t>
            </a:r>
            <a:r>
              <a:rPr lang="en-US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》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（</a:t>
            </a:r>
            <a:r>
              <a:rPr 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Statistical Methods in Clinical and Preventive Medicine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）。</a:t>
            </a:r>
            <a:endParaRPr lang="en-US" sz="2000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32FC95-0175-D547-86F7-574A53BB9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A3543-2AD2-8842-ABE5-219686FDD7E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32459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E000F19-EF9C-EF43-B564-F27173A1A1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859" y="140127"/>
            <a:ext cx="6489700" cy="1822450"/>
          </a:xfrm>
          <a:prstGeom prst="rect">
            <a:avLst/>
          </a:prstGeom>
        </p:spPr>
      </p:pic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057FE47-96B0-0B49-ACCB-BCAC1853E3C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88893400"/>
              </p:ext>
            </p:extLst>
          </p:nvPr>
        </p:nvGraphicFramePr>
        <p:xfrm>
          <a:off x="691865" y="2254215"/>
          <a:ext cx="1651000" cy="34544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25500">
                  <a:extLst>
                    <a:ext uri="{9D8B030D-6E8A-4147-A177-3AD203B41FA5}">
                      <a16:colId xmlns:a16="http://schemas.microsoft.com/office/drawing/2014/main" val="998135377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432592483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9.1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10.4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5069369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10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10.2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200210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9.9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10.5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026794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9.8</a:t>
                      </a:r>
                      <a:endParaRPr lang="en-US" sz="1200" b="1" i="0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10.5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7263967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10.4</a:t>
                      </a:r>
                      <a:endParaRPr lang="en-US" sz="1200" b="1" i="0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10.9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6635799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10.4</a:t>
                      </a:r>
                      <a:endParaRPr lang="en-US" sz="1200" b="1" i="0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10.2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4598552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10.5</a:t>
                      </a:r>
                      <a:endParaRPr lang="en-US" sz="1200" b="1" i="0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10.7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893982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10.2</a:t>
                      </a:r>
                      <a:endParaRPr lang="en-US" sz="1200" b="1" i="0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10.7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828868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10.4</a:t>
                      </a:r>
                      <a:endParaRPr lang="en-US" sz="1200" b="1" i="0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10.4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306996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10.5</a:t>
                      </a:r>
                      <a:endParaRPr lang="en-US" sz="1200" b="1" i="0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10.7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65401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10.7</a:t>
                      </a:r>
                      <a:endParaRPr lang="en-US" sz="1200" b="1" i="0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10.8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5744622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9.9</a:t>
                      </a:r>
                      <a:endParaRPr lang="en-US" sz="1200" b="1" i="0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10.6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524838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10</a:t>
                      </a:r>
                      <a:endParaRPr lang="en-US" sz="1200" b="1" i="0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10.5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307850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10.7</a:t>
                      </a:r>
                      <a:endParaRPr lang="en-US" sz="1200" b="1" i="0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10.4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074759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u="sng" strike="noStrike" dirty="0">
                          <a:solidFill>
                            <a:schemeClr val="accent1"/>
                          </a:solidFill>
                          <a:effectLst/>
                        </a:rPr>
                        <a:t>10.8</a:t>
                      </a:r>
                      <a:endParaRPr lang="en-US" sz="1200" b="1" i="0" u="sng" strike="noStrike" dirty="0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u="sng" strike="noStrike" dirty="0">
                          <a:solidFill>
                            <a:schemeClr val="accent1"/>
                          </a:solidFill>
                          <a:effectLst/>
                        </a:rPr>
                        <a:t>10.4</a:t>
                      </a:r>
                      <a:endParaRPr lang="en-US" sz="1200" b="1" i="0" u="sng" strike="noStrike" dirty="0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419214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10.22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10.5266667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34163952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0.44593401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0.20517124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35729422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B66018-053F-0C46-8DAC-59C9BF97A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A3543-2AD2-8842-ABE5-219686FDD7E3}" type="slidenum">
              <a:rPr lang="en-US" smtClean="0"/>
              <a:t>40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70E0C5-A5D9-B04D-B2F0-4A2A475CF4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040" y="2077576"/>
            <a:ext cx="1836420" cy="1836420"/>
          </a:xfrm>
          <a:prstGeom prst="rect">
            <a:avLst/>
          </a:prstGeom>
          <a:solidFill>
            <a:srgbClr val="C00000"/>
          </a:solidFill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4474792-B177-044C-976C-472F7DD5BD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6918" y="4131664"/>
            <a:ext cx="1836420" cy="1836420"/>
          </a:xfrm>
          <a:prstGeom prst="rect">
            <a:avLst/>
          </a:prstGeom>
          <a:solidFill>
            <a:schemeClr val="accent1"/>
          </a:solidFill>
        </p:spPr>
      </p:pic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CE2E2757-B83D-A145-8F09-20B8BF3684F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61322142"/>
              </p:ext>
            </p:extLst>
          </p:nvPr>
        </p:nvGraphicFramePr>
        <p:xfrm>
          <a:off x="7640583" y="2201119"/>
          <a:ext cx="4008078" cy="374761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418452075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3047D2-589D-F14E-AD83-844DFA1846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身高是比较典型的正态分布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162E580-045A-D241-B0BD-79E3280E7B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2494" y="1366198"/>
            <a:ext cx="8041217" cy="2675221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BC87605-D6E1-FC45-A67A-F95A284E5E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533" y="3700365"/>
            <a:ext cx="8041217" cy="35876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045A19A9-D15F-4343-A2DF-0BB681C59D11}"/>
                  </a:ext>
                </a:extLst>
              </p:cNvPr>
              <p:cNvSpPr/>
              <p:nvPr/>
            </p:nvSpPr>
            <p:spPr>
              <a:xfrm>
                <a:off x="6028262" y="4474254"/>
                <a:ext cx="6096000" cy="1397755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i="1"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𝑧</m:t>
                      </m:r>
                      <m:r>
                        <a:rPr lang="en-AU" i="1"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AU" i="1"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𝑥</m:t>
                          </m:r>
                          <m:r>
                            <a:rPr lang="en-AU" i="1"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AU" i="1"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𝜇</m:t>
                          </m:r>
                        </m:num>
                        <m:den>
                          <m:r>
                            <a:rPr lang="en-AU" i="1"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𝜎</m:t>
                          </m:r>
                        </m:den>
                      </m:f>
                    </m:oMath>
                  </m:oMathPara>
                </a14:m>
                <a:endParaRPr lang="en-US" dirty="0"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𝑧</m:t>
                      </m:r>
                      <m:r>
                        <a:rPr lang="en-AU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=1.28, &gt;0.90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𝑧</m:t>
                      </m:r>
                      <m:r>
                        <a:rPr lang="en-AU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=1.64, &gt;0.95</m:t>
                      </m:r>
                    </m:oMath>
                  </m:oMathPara>
                </a14:m>
                <a:endParaRPr lang="en-US" dirty="0">
                  <a:solidFill>
                    <a:schemeClr val="accent1"/>
                  </a:solidFill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i="1"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𝑧</m:t>
                      </m:r>
                      <m:r>
                        <a:rPr lang="en-AU" i="1"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=1.95, &gt;0.975</m:t>
                      </m:r>
                    </m:oMath>
                  </m:oMathPara>
                </a14:m>
                <a:endParaRPr lang="en-US" dirty="0"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045A19A9-D15F-4343-A2DF-0BB681C59D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8262" y="4474254"/>
                <a:ext cx="6096000" cy="139775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5AC23CB-C7EB-554E-AF4B-5F5C89E826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A3543-2AD2-8842-ABE5-219686FDD7E3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00669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12EAED-4EB3-6046-964D-6B0C06D0AF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latin typeface="Kaiti SC" panose="02010600040101010101" pitchFamily="2" charset="-122"/>
                <a:ea typeface="Kaiti SC" panose="02010600040101010101" pitchFamily="2" charset="-122"/>
              </a:rPr>
              <a:t>标准正态分布</a:t>
            </a:r>
            <a:endParaRPr lang="en-US" b="1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43A621-6AF4-F747-99B3-9530B7F143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801" y="1708150"/>
            <a:ext cx="6026150" cy="502488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38B9CD4-4624-0244-A737-0B0726A07B5B}"/>
                  </a:ext>
                </a:extLst>
              </p:cNvPr>
              <p:cNvSpPr/>
              <p:nvPr/>
            </p:nvSpPr>
            <p:spPr>
              <a:xfrm>
                <a:off x="6028262" y="2899455"/>
                <a:ext cx="6096000" cy="1397755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i="1"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𝑧</m:t>
                      </m:r>
                      <m:r>
                        <a:rPr lang="en-AU" i="1"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AU" i="1"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𝑥</m:t>
                          </m:r>
                          <m:r>
                            <a:rPr lang="en-AU" i="1"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AU" i="1"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𝜇</m:t>
                          </m:r>
                        </m:num>
                        <m:den>
                          <m:r>
                            <a:rPr lang="en-AU" i="1"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𝜎</m:t>
                          </m:r>
                        </m:den>
                      </m:f>
                    </m:oMath>
                  </m:oMathPara>
                </a14:m>
                <a:endParaRPr lang="en-US" dirty="0"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𝑧</m:t>
                      </m:r>
                      <m:r>
                        <a:rPr lang="en-AU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=1.28, &gt;0.90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𝑧</m:t>
                      </m:r>
                      <m:r>
                        <a:rPr lang="en-AU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=1.64, &gt;0.95</m:t>
                      </m:r>
                    </m:oMath>
                  </m:oMathPara>
                </a14:m>
                <a:endParaRPr lang="en-US" dirty="0">
                  <a:solidFill>
                    <a:schemeClr val="accent1"/>
                  </a:solidFill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i="1"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𝑧</m:t>
                      </m:r>
                      <m:r>
                        <a:rPr lang="en-AU" i="1"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=1.95, &gt;0.975</m:t>
                      </m:r>
                    </m:oMath>
                  </m:oMathPara>
                </a14:m>
                <a:endParaRPr lang="en-US" dirty="0"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38B9CD4-4624-0244-A737-0B0726A07B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8262" y="2899455"/>
                <a:ext cx="6096000" cy="139775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6430C3D-3F8A-A94A-B5C8-F08B13D2B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A3543-2AD2-8842-ABE5-219686FDD7E3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09190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9808EE-D41B-4540-AA6A-9D44EBA89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寂寞</a:t>
            </a:r>
            <a:r>
              <a:rPr lang="zh-CN" altLang="en-AU" dirty="0">
                <a:latin typeface="Kaiti SC" panose="02010600040101010101" pitchFamily="2" charset="-122"/>
                <a:ea typeface="Kaiti SC" panose="02010600040101010101" pitchFamily="2" charset="-122"/>
              </a:rPr>
              <a:t>沙洲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冷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E0E157-A82F-2B40-8AF7-082324672B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93" y="1521794"/>
            <a:ext cx="6818272" cy="45525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F358C30-7A8C-0448-85F5-E131111382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48692" y="312346"/>
            <a:ext cx="1605108" cy="2086362"/>
          </a:xfrm>
          <a:prstGeom prst="rect">
            <a:avLst/>
          </a:prstGeom>
        </p:spPr>
      </p:pic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53E34AFE-5FD1-E84C-BA76-0CB2AC3F045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89094127"/>
              </p:ext>
            </p:extLst>
          </p:nvPr>
        </p:nvGraphicFramePr>
        <p:xfrm>
          <a:off x="6620405" y="2709863"/>
          <a:ext cx="9144000" cy="143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131" name="Document" r:id="rId5" imgW="9144000" imgH="1435100" progId="Word.Document.12">
                  <p:embed/>
                </p:oleObj>
              </mc:Choice>
              <mc:Fallback>
                <p:oleObj name="Document" r:id="rId5" imgW="9144000" imgH="14351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620405" y="2709863"/>
                        <a:ext cx="9144000" cy="1435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C4525769-1991-044A-B958-CC45CAC9A4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6823604" y="4284664"/>
            <a:ext cx="4875742" cy="2437871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A7D33FD-AE62-884C-A964-EC95FA602F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A3543-2AD2-8842-ABE5-219686FDD7E3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72902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721EAB-3E79-C541-B6F4-5FA97D03A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找朋友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981414-B674-2C41-BDFF-FB4371ABE4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从中国人身高看（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13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亿），</a:t>
            </a:r>
            <a:b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en-US" dirty="0">
                <a:latin typeface="Kaiti SC" panose="02010600040101010101" pitchFamily="2" charset="-122"/>
                <a:ea typeface="Kaiti SC" panose="02010600040101010101" pitchFamily="2" charset="-122"/>
              </a:rPr>
              <a:t>1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/</a:t>
            </a:r>
            <a:r>
              <a:rPr lang="en-US" dirty="0">
                <a:latin typeface="Kaiti SC" panose="02010600040101010101" pitchFamily="2" charset="-122"/>
                <a:ea typeface="Kaiti SC" panose="02010600040101010101" pitchFamily="2" charset="-122"/>
              </a:rPr>
              <a:t>2.43e+13 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的概率，几乎不可能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从荷兰人身高看（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1700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万），</a:t>
            </a:r>
            <a:b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en-US" dirty="0">
                <a:latin typeface="Kaiti SC" panose="02010600040101010101" pitchFamily="2" charset="-122"/>
                <a:ea typeface="Kaiti SC" panose="02010600040101010101" pitchFamily="2" charset="-122"/>
              </a:rPr>
              <a:t>1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/</a:t>
            </a:r>
            <a:r>
              <a:rPr lang="en-US" dirty="0">
                <a:latin typeface="Kaiti SC" panose="02010600040101010101" pitchFamily="2" charset="-122"/>
                <a:ea typeface="Kaiti SC" panose="02010600040101010101" pitchFamily="2" charset="-122"/>
              </a:rPr>
              <a:t> 13149312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, 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稀有但是有可能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3478EE-FB52-1140-A762-02E6657B78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8692" y="312346"/>
            <a:ext cx="1605108" cy="20863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2091B01-AD1B-984A-9D3A-A39BBCDB3D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3412067"/>
            <a:ext cx="3281340" cy="34290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F950A3-45C6-5143-B0E3-2B64BB053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A3543-2AD2-8842-ABE5-219686FDD7E3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10841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BC1F98-4B42-9C4F-B518-D760F5F6C4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从群体中抽样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5ECE12-EDFF-F64C-85A3-4BE2F37744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1800" dirty="0">
                <a:latin typeface="Kaiti SC" panose="02010600040101010101" pitchFamily="2" charset="-122"/>
                <a:ea typeface="Kaiti SC" panose="02010600040101010101" pitchFamily="2" charset="-122"/>
              </a:rPr>
              <a:t>当一个样本从群体中抽取，</a:t>
            </a:r>
            <a:br>
              <a:rPr lang="en-US" altLang="zh-CN" sz="1800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zh-CN" altLang="en-US" sz="1800" dirty="0">
                <a:latin typeface="Kaiti SC" panose="02010600040101010101" pitchFamily="2" charset="-122"/>
                <a:ea typeface="Kaiti SC" panose="02010600040101010101" pitchFamily="2" charset="-122"/>
              </a:rPr>
              <a:t>就成为一个随机样本</a:t>
            </a:r>
            <a:endParaRPr lang="en-US" altLang="zh-CN" sz="18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sz="1800" dirty="0">
                <a:latin typeface="Kaiti SC" panose="02010600040101010101" pitchFamily="2" charset="-122"/>
                <a:ea typeface="Kaiti SC" panose="02010600040101010101" pitchFamily="2" charset="-122"/>
              </a:rPr>
              <a:t>随机样本可以反映群体的特征</a:t>
            </a:r>
            <a:endParaRPr lang="en-US" altLang="zh-CN" sz="18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endParaRPr lang="en-US" sz="1800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C42BB3-474C-6D4A-B036-9CD5D1E283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1712" y="838995"/>
            <a:ext cx="6385758" cy="532474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C96DF1-B781-354B-B6B2-C1A4300880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A3543-2AD2-8842-ABE5-219686FDD7E3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15479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AE3341-5FBF-3F46-ADAF-415D1B0047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从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1000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个样本中抽取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100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个，连续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200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次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1FD1A8-0140-9A4C-AED1-F9F38294ED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假设</a:t>
            </a:r>
            <a:r>
              <a:rPr lang="zh-CN" altLang="en-AU" sz="2400" dirty="0">
                <a:latin typeface="Kaiti SC" panose="02010600040101010101" pitchFamily="2" charset="-122"/>
                <a:ea typeface="Kaiti SC" panose="02010600040101010101" pitchFamily="2" charset="-122"/>
              </a:rPr>
              <a:t>群体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真实均值是</a:t>
            </a:r>
            <a:r>
              <a:rPr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  <a:t>0</a:t>
            </a:r>
          </a:p>
          <a:p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红线之间范围是</a:t>
            </a:r>
            <a:r>
              <a:rPr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  <a:t>95%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的</a:t>
            </a:r>
            <a:r>
              <a:rPr lang="zh-CN" altLang="en-US" sz="2400" dirty="0">
                <a:highlight>
                  <a:srgbClr val="FF00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置信区间</a:t>
            </a:r>
            <a:endParaRPr lang="en-US" altLang="zh-CN" sz="2400" dirty="0">
              <a:highlight>
                <a:srgbClr val="FF0000"/>
              </a:highlight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AU" sz="2400" dirty="0">
                <a:latin typeface="Kaiti SC" panose="02010600040101010101" pitchFamily="2" charset="-122"/>
                <a:ea typeface="Kaiti SC" panose="02010600040101010101" pitchFamily="2" charset="-122"/>
              </a:rPr>
              <a:t>每个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估计值都是群体均值的“</a:t>
            </a:r>
            <a:r>
              <a:rPr lang="zh-CN" altLang="en-US" sz="2400" dirty="0">
                <a:highlight>
                  <a:srgbClr val="00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无偏估计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”</a:t>
            </a:r>
            <a:endParaRPr lang="en-AU" altLang="zh-CN" sz="2400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AD5083-F963-4F4C-A64C-22E6235CAC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3862" y="1825625"/>
            <a:ext cx="5738139" cy="4784725"/>
          </a:xfrm>
          <a:prstGeom prst="rect">
            <a:avLst/>
          </a:prstGeom>
        </p:spPr>
      </p:pic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8469B948-0BA4-824A-9090-1E4EA74548F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21236619"/>
              </p:ext>
            </p:extLst>
          </p:nvPr>
        </p:nvGraphicFramePr>
        <p:xfrm>
          <a:off x="-1117600" y="3446463"/>
          <a:ext cx="9144000" cy="2197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429" name="Document" r:id="rId4" imgW="9144000" imgH="2197100" progId="Word.Document.12">
                  <p:embed/>
                </p:oleObj>
              </mc:Choice>
              <mc:Fallback>
                <p:oleObj name="Document" r:id="rId4" imgW="9144000" imgH="21971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1117600" y="3446463"/>
                        <a:ext cx="9144000" cy="2197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0CCC73-1607-7049-99C6-B80962521A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A3543-2AD2-8842-ABE5-219686FDD7E3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323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446B92-EC86-EC4A-AAC0-75A9C9EDD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i="1" dirty="0">
                <a:latin typeface="Kaiti SC" panose="02010600040101010101" pitchFamily="2" charset="-122"/>
                <a:ea typeface="Kaiti SC" panose="02010600040101010101" pitchFamily="2" charset="-122"/>
              </a:rPr>
              <a:t>t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分布、学生氏</a:t>
            </a:r>
            <a:r>
              <a:rPr lang="en-US" altLang="zh-CN" i="1" dirty="0">
                <a:latin typeface="Kaiti SC" panose="02010600040101010101" pitchFamily="2" charset="-122"/>
                <a:ea typeface="Kaiti SC" panose="02010600040101010101" pitchFamily="2" charset="-122"/>
              </a:rPr>
              <a:t>t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分布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87DD88D-2097-8744-A937-3D10BAFDE518}"/>
              </a:ext>
            </a:extLst>
          </p:cNvPr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96592519"/>
              </p:ext>
            </p:extLst>
          </p:nvPr>
        </p:nvGraphicFramePr>
        <p:xfrm>
          <a:off x="1035224" y="1777934"/>
          <a:ext cx="9144000" cy="3517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98" name="Document" r:id="rId3" imgW="9144000" imgH="3517900" progId="Word.Document.12">
                  <p:embed/>
                </p:oleObj>
              </mc:Choice>
              <mc:Fallback>
                <p:oleObj name="Document" r:id="rId3" imgW="9144000" imgH="35179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35224" y="1777934"/>
                        <a:ext cx="9144000" cy="3517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Graphic 5">
            <a:extLst>
              <a:ext uri="{FF2B5EF4-FFF2-40B4-BE49-F238E27FC236}">
                <a16:creationId xmlns:a16="http://schemas.microsoft.com/office/drawing/2014/main" id="{650E2C4C-1762-264D-B862-AB6796756B8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100166" y="3571874"/>
            <a:ext cx="4012502" cy="32044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4F269BD-806B-6444-8F27-4D2F85BF82E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89298" y="12526"/>
            <a:ext cx="1790176" cy="230485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E66D658-F33D-A740-8307-EC386254D2A9}"/>
              </a:ext>
            </a:extLst>
          </p:cNvPr>
          <p:cNvSpPr txBox="1"/>
          <p:nvPr/>
        </p:nvSpPr>
        <p:spPr>
          <a:xfrm>
            <a:off x="10389298" y="2417523"/>
            <a:ext cx="17233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“Student”</a:t>
            </a:r>
          </a:p>
          <a:p>
            <a:r>
              <a:rPr lang="en-US" altLang="zh-CN" dirty="0"/>
              <a:t>William</a:t>
            </a:r>
            <a:r>
              <a:rPr lang="zh-CN" altLang="en-US" dirty="0"/>
              <a:t> </a:t>
            </a:r>
            <a:r>
              <a:rPr lang="en-US" altLang="zh-CN" dirty="0" err="1"/>
              <a:t>Gosset</a:t>
            </a:r>
            <a:endParaRPr lang="en-US" altLang="zh-CN" dirty="0"/>
          </a:p>
          <a:p>
            <a:r>
              <a:rPr lang="en-US" altLang="zh-CN" dirty="0"/>
              <a:t>1876-1937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73A35A-8BC9-BF4C-804C-8265766E8F6C}"/>
              </a:ext>
            </a:extLst>
          </p:cNvPr>
          <p:cNvSpPr txBox="1"/>
          <p:nvPr/>
        </p:nvSpPr>
        <p:spPr>
          <a:xfrm>
            <a:off x="1035224" y="5511452"/>
            <a:ext cx="39877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u="sng" dirty="0">
                <a:latin typeface="Kaiti SC" panose="02010600040101010101" pitchFamily="2" charset="-122"/>
                <a:ea typeface="Kaiti SC" panose="02010600040101010101" pitchFamily="2" charset="-122"/>
              </a:rPr>
              <a:t>实例</a:t>
            </a:r>
            <a:endParaRPr lang="en-US" altLang="zh-CN" u="sng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参数检验，比如回归方程的参数检验</a:t>
            </a:r>
            <a:endParaRPr lang="en-US" altLang="zh-CN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959087-F40A-1E46-945A-142B5FD5E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A3543-2AD2-8842-ABE5-219686FDD7E3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61800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D5D4BA-6810-AB47-AA1E-2BBACD94AC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</a:t>
            </a:r>
            <a:r>
              <a:rPr lang="en-US" altLang="zh-CN" dirty="0" err="1"/>
              <a:t>osset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Guinness,</a:t>
            </a:r>
            <a:r>
              <a:rPr lang="zh-CN" altLang="en-US" dirty="0"/>
              <a:t> </a:t>
            </a:r>
            <a:r>
              <a:rPr lang="en-US" altLang="zh-CN" i="1" dirty="0"/>
              <a:t>Student</a:t>
            </a:r>
            <a:endParaRPr lang="en-US" i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CA7F091-688D-7249-92B5-47DE996F05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28979" y="939452"/>
            <a:ext cx="2856982" cy="2968892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0A2BEB7-DF57-944D-AF60-27009E682C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5482" y="3941520"/>
            <a:ext cx="5775222" cy="286011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E213391-3692-2247-9064-394CDB2E3C92}"/>
              </a:ext>
            </a:extLst>
          </p:cNvPr>
          <p:cNvSpPr txBox="1"/>
          <p:nvPr/>
        </p:nvSpPr>
        <p:spPr>
          <a:xfrm>
            <a:off x="838200" y="2091847"/>
            <a:ext cx="553728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latin typeface="Kaiti SC" panose="02010600040101010101" pitchFamily="2" charset="-122"/>
                <a:ea typeface="Kaiti SC" panose="02010600040101010101" pitchFamily="2" charset="-122"/>
              </a:rPr>
              <a:t>Gosset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在爱尔兰的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Guinness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啤酒厂工作，发现用正态检验无法正确估算“小样本”数据的显著水平。于是他在实践中自己发展出了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t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测验的思路，在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Karl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Pearson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的帮助下完善了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t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测验。但啤酒厂不同意他实名发表研究，他就以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Student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为笔名发表了这篇论文。</a:t>
            </a:r>
            <a:endParaRPr lang="en-US" altLang="zh-CN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这篇论文是统计上最重要的论文之一。</a:t>
            </a:r>
            <a:r>
              <a:rPr lang="en-US" altLang="zh-CN" i="1" dirty="0">
                <a:latin typeface="Kaiti SC" panose="02010600040101010101" pitchFamily="2" charset="-122"/>
                <a:ea typeface="Kaiti SC" panose="02010600040101010101" pitchFamily="2" charset="-122"/>
              </a:rPr>
              <a:t>t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测验至今为止还是最常使用的统计测验。</a:t>
            </a:r>
            <a:endParaRPr lang="en-AU" altLang="zh-CN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endParaRPr lang="en-AU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en-US" dirty="0">
                <a:latin typeface="Kaiti SC" panose="02010600040101010101" pitchFamily="2" charset="-122"/>
                <a:ea typeface="Kaiti SC" panose="02010600040101010101" pitchFamily="2" charset="-122"/>
              </a:rPr>
              <a:t>﻿“He is a very pleasant chap. Not at all the autocrat of the t table” (quoted in Kendall, 1952, p. 159)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920B854-431D-8B4C-AEF3-A88FBE580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A3543-2AD2-8842-ABE5-219686FDD7E3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81890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03D33-96CA-5941-8805-051D13368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卡方分布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2BBC6BA-7B79-394F-A82D-8D0CFBAE6AF5}"/>
              </a:ext>
            </a:extLst>
          </p:cNvPr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16166860"/>
              </p:ext>
            </p:extLst>
          </p:nvPr>
        </p:nvGraphicFramePr>
        <p:xfrm>
          <a:off x="1098550" y="1801267"/>
          <a:ext cx="9144000" cy="284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16" name="Document" r:id="rId3" imgW="9144000" imgH="2844800" progId="Word.Document.12">
                  <p:embed/>
                </p:oleObj>
              </mc:Choice>
              <mc:Fallback>
                <p:oleObj name="Document" r:id="rId3" imgW="9144000" imgH="2844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98550" y="1801267"/>
                        <a:ext cx="9144000" cy="284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Graphic 5">
            <a:extLst>
              <a:ext uri="{FF2B5EF4-FFF2-40B4-BE49-F238E27FC236}">
                <a16:creationId xmlns:a16="http://schemas.microsoft.com/office/drawing/2014/main" id="{23D450F4-B5C2-3D44-A544-58B3DEC941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02465" y="3520508"/>
            <a:ext cx="4945171" cy="32967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3A6100A-2CAF-1844-B26D-CB7933891B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30440" y="35839"/>
            <a:ext cx="1712894" cy="224215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2E94D6C-AC5B-D947-9218-B8CCB2F48B05}"/>
              </a:ext>
            </a:extLst>
          </p:cNvPr>
          <p:cNvSpPr txBox="1"/>
          <p:nvPr/>
        </p:nvSpPr>
        <p:spPr>
          <a:xfrm>
            <a:off x="10326120" y="2384425"/>
            <a:ext cx="17964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Karl Pearson</a:t>
            </a:r>
          </a:p>
          <a:p>
            <a:pPr algn="ctr"/>
            <a:r>
              <a:rPr lang="en-US" dirty="0"/>
              <a:t>1857-1936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A9EAEF-EC75-F446-9046-7A46D6F739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A3543-2AD2-8842-ABE5-219686FDD7E3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2520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7C0CA9-5BE0-BE43-B104-88A96EF4B0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药物</a:t>
            </a:r>
            <a:r>
              <a:rPr lang="zh-CN" altLang="en-US" dirty="0">
                <a:highlight>
                  <a:srgbClr val="FF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随机</a:t>
            </a:r>
            <a:r>
              <a:rPr lang="zh-CN" altLang="en-US" dirty="0">
                <a:highlight>
                  <a:srgbClr val="FF00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试验</a:t>
            </a:r>
            <a:r>
              <a:rPr lang="zh-CN" altLang="en-US" dirty="0">
                <a:highlight>
                  <a:srgbClr val="00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设计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（</a:t>
            </a:r>
            <a:r>
              <a:rPr lang="en-US" altLang="zh-CN" dirty="0">
                <a:highlight>
                  <a:srgbClr val="FF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R</a:t>
            </a:r>
            <a:r>
              <a:rPr lang="en-US" altLang="zh-CN" dirty="0">
                <a:highlight>
                  <a:srgbClr val="FF00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C</a:t>
            </a:r>
            <a:r>
              <a:rPr lang="en-US" altLang="zh-CN" dirty="0">
                <a:highlight>
                  <a:srgbClr val="00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T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)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17ED5D-15CB-A94A-B4FD-358F607B09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3748458"/>
          </a:xfrm>
        </p:spPr>
        <p:txBody>
          <a:bodyPr>
            <a:norm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随机化</a:t>
            </a:r>
            <a:r>
              <a:rPr lang="en-US" altLang="zh-CN" dirty="0">
                <a:solidFill>
                  <a:srgbClr val="FF0000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(randomization)</a:t>
            </a:r>
            <a:br>
              <a:rPr lang="en-US" altLang="zh-CN" dirty="0">
                <a:solidFill>
                  <a:srgbClr val="FF0000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zh-CN" altLang="en-US" dirty="0">
                <a:solidFill>
                  <a:srgbClr val="FF0000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分组随机</a:t>
            </a:r>
            <a:r>
              <a:rPr lang="en-US" altLang="zh-CN" dirty="0">
                <a:solidFill>
                  <a:srgbClr val="FF0000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(</a:t>
            </a:r>
            <a:r>
              <a:rPr lang="zh-CN" altLang="en-US" dirty="0">
                <a:solidFill>
                  <a:srgbClr val="FF0000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平行设计</a:t>
            </a:r>
            <a:r>
              <a:rPr lang="en-US" altLang="zh-CN" dirty="0">
                <a:solidFill>
                  <a:srgbClr val="FF0000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)</a:t>
            </a:r>
            <a:r>
              <a:rPr lang="zh-CN" altLang="en-US" dirty="0">
                <a:solidFill>
                  <a:srgbClr val="FF0000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和试验顺序随机</a:t>
            </a:r>
            <a:r>
              <a:rPr lang="en-US" altLang="zh-CN" dirty="0">
                <a:solidFill>
                  <a:srgbClr val="FF0000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(</a:t>
            </a:r>
            <a:r>
              <a:rPr lang="zh-CN" altLang="en-US" dirty="0">
                <a:solidFill>
                  <a:srgbClr val="FF0000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交叉设计</a:t>
            </a:r>
            <a:r>
              <a:rPr lang="en-US" altLang="zh-CN" dirty="0">
                <a:solidFill>
                  <a:srgbClr val="FF0000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)</a:t>
            </a:r>
          </a:p>
          <a:p>
            <a:endParaRPr lang="en-US" altLang="zh-CN" dirty="0">
              <a:solidFill>
                <a:schemeClr val="accent5"/>
              </a:solidFill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dirty="0">
                <a:solidFill>
                  <a:schemeClr val="accent5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盲法</a:t>
            </a:r>
            <a:r>
              <a:rPr lang="en-US" altLang="zh-CN" dirty="0">
                <a:solidFill>
                  <a:schemeClr val="accent5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(blind)</a:t>
            </a:r>
            <a:br>
              <a:rPr lang="en-US" altLang="zh-CN" dirty="0">
                <a:solidFill>
                  <a:schemeClr val="accent5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zh-CN" altLang="en-US" dirty="0">
                <a:solidFill>
                  <a:schemeClr val="accent5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双盲、单盲、非盲</a:t>
            </a:r>
            <a:endParaRPr lang="en-US" altLang="zh-CN" dirty="0">
              <a:solidFill>
                <a:schemeClr val="accent5"/>
              </a:solidFill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endParaRPr lang="en-US" altLang="zh-CN" dirty="0">
              <a:solidFill>
                <a:srgbClr val="FF0000"/>
              </a:solidFill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对照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(control)</a:t>
            </a:r>
            <a:b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安慰剂对照，空白对照，剂量对照，阳性药物对照，外部对照</a:t>
            </a:r>
            <a:endParaRPr lang="en-US" altLang="zh-CN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 marL="0" indent="0">
              <a:buNone/>
            </a:pPr>
            <a:endParaRPr lang="en-US" dirty="0">
              <a:solidFill>
                <a:srgbClr val="FF0000"/>
              </a:solidFill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72D716-8F08-7443-B736-4867AF7E9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A3543-2AD2-8842-ABE5-219686FDD7E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42208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972060-C4C1-F642-9446-495BB6D53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>
                <a:latin typeface="Kaiti SC" panose="02010600040101010101" pitchFamily="2" charset="-122"/>
                <a:ea typeface="Kaiti SC" panose="02010600040101010101" pitchFamily="2" charset="-122"/>
              </a:rPr>
              <a:t>F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分布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33FE481-BE3A-934C-94FF-2A83E061A91E}"/>
              </a:ext>
            </a:extLst>
          </p:cNvPr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30682919"/>
              </p:ext>
            </p:extLst>
          </p:nvPr>
        </p:nvGraphicFramePr>
        <p:xfrm>
          <a:off x="935278" y="1464590"/>
          <a:ext cx="9144000" cy="3568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34" name="Document" r:id="rId3" imgW="9144000" imgH="3568700" progId="Word.Document.12">
                  <p:embed/>
                </p:oleObj>
              </mc:Choice>
              <mc:Fallback>
                <p:oleObj name="Document" r:id="rId3" imgW="9144000" imgH="35687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35278" y="1464590"/>
                        <a:ext cx="9144000" cy="3568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Graphic 5">
            <a:extLst>
              <a:ext uri="{FF2B5EF4-FFF2-40B4-BE49-F238E27FC236}">
                <a16:creationId xmlns:a16="http://schemas.microsoft.com/office/drawing/2014/main" id="{9337E10F-CD14-9B49-9A1B-940343DBCF9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745261" y="3522316"/>
            <a:ext cx="4390372" cy="329277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EDB6254-336E-0A49-B134-92FBAFA551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31619" y="42905"/>
            <a:ext cx="1691488" cy="254278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F891090-9A2B-B340-B9A1-75FFABF9775E}"/>
              </a:ext>
            </a:extLst>
          </p:cNvPr>
          <p:cNvSpPr txBox="1"/>
          <p:nvPr/>
        </p:nvSpPr>
        <p:spPr>
          <a:xfrm>
            <a:off x="10444145" y="2585689"/>
            <a:ext cx="18564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Ronald Fisher</a:t>
            </a:r>
          </a:p>
          <a:p>
            <a:r>
              <a:rPr lang="en-US" dirty="0"/>
              <a:t>1890-1962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D25832-861B-3945-8040-69B9D0967DC1}"/>
              </a:ext>
            </a:extLst>
          </p:cNvPr>
          <p:cNvSpPr txBox="1"/>
          <p:nvPr/>
        </p:nvSpPr>
        <p:spPr>
          <a:xfrm>
            <a:off x="1077238" y="5586608"/>
            <a:ext cx="46095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实例</a:t>
            </a:r>
            <a:endParaRPr lang="en-US" altLang="zh-CN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用于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ANOVA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中的方差检验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9A7C02-FDA9-4C4E-A859-67B1BAA88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A3543-2AD2-8842-ABE5-219686FDD7E3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68266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54720-A99B-B34D-9CBA-9361D1D838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</a:t>
            </a:r>
            <a:r>
              <a:rPr lang="en-US" altLang="zh-CN" dirty="0"/>
              <a:t>-value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9C3451-AD50-AC41-BBDA-6B1CA442FE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P-value distribution</a:t>
            </a:r>
            <a:r>
              <a:rPr lang="zh-CN" altLang="en-US" sz="2000" dirty="0"/>
              <a:t> </a:t>
            </a:r>
            <a:r>
              <a:rPr lang="en-US" altLang="zh-CN" sz="2000" dirty="0"/>
              <a:t>(beta</a:t>
            </a:r>
            <a:r>
              <a:rPr lang="zh-CN" altLang="en-US" sz="2000" dirty="0"/>
              <a:t> </a:t>
            </a:r>
            <a:r>
              <a:rPr lang="en-US" altLang="zh-CN" sz="2000" dirty="0"/>
              <a:t>distribution)</a:t>
            </a:r>
            <a:endParaRPr lang="en-US" sz="2000" dirty="0"/>
          </a:p>
          <a:p>
            <a:r>
              <a:rPr lang="zh-CN" altLang="en-US" sz="2000" dirty="0"/>
              <a:t>财富榜 </a:t>
            </a:r>
            <a:endParaRPr lang="en-US" altLang="zh-CN" sz="2000" dirty="0"/>
          </a:p>
          <a:p>
            <a:r>
              <a:rPr lang="zh-CN" altLang="en-US" sz="2000" dirty="0"/>
              <a:t>王健林 而王健林的财富数则从去年的</a:t>
            </a:r>
            <a:endParaRPr lang="en-US" altLang="zh-CN" sz="2000" dirty="0"/>
          </a:p>
          <a:p>
            <a:r>
              <a:rPr lang="en-US" altLang="zh-CN" sz="2000" dirty="0"/>
              <a:t>1566.3</a:t>
            </a:r>
            <a:r>
              <a:rPr lang="zh-CN" altLang="en-US" sz="2000" dirty="0"/>
              <a:t>亿元跌至今年的</a:t>
            </a:r>
            <a:r>
              <a:rPr lang="en-US" altLang="zh-CN" sz="2000" dirty="0"/>
              <a:t>883.9</a:t>
            </a:r>
            <a:r>
              <a:rPr lang="zh-CN" altLang="en-US" sz="2000" dirty="0"/>
              <a:t>亿元</a:t>
            </a:r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2A0BE0-16BB-3846-8ED3-CA0AB9D20C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9842" y="1120775"/>
            <a:ext cx="5461000" cy="53721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8928A8-BF5A-A04B-987A-73EF01E7E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A3543-2AD2-8842-ABE5-219686FDD7E3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30701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56D94E-1339-F04F-ADE0-E3C448078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简单回归分析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  <a:t>(simple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  <a:t>linear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  <a:t>regression)</a:t>
            </a:r>
            <a:endParaRPr lang="en-US" sz="2400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8491D94-AB4D-914A-BE1E-F016DE675E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56144" y="3336108"/>
            <a:ext cx="4445000" cy="2933700"/>
          </a:xfrm>
        </p:spPr>
      </p:pic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D3B4D48D-5591-094A-BE33-FA021799B21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7364410"/>
              </p:ext>
            </p:extLst>
          </p:nvPr>
        </p:nvGraphicFramePr>
        <p:xfrm>
          <a:off x="584200" y="1943100"/>
          <a:ext cx="9144000" cy="449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34" name="Document" r:id="rId5" imgW="9144000" imgH="4495800" progId="Word.Document.12">
                  <p:embed/>
                </p:oleObj>
              </mc:Choice>
              <mc:Fallback>
                <p:oleObj name="Document" r:id="rId5" imgW="9144000" imgH="4495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84200" y="1943100"/>
                        <a:ext cx="9144000" cy="4495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895D19B4-5844-9F4E-912C-82A02BB8A3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47037" y="72742"/>
            <a:ext cx="1855793" cy="25146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E00E96A-24C1-4741-B0E6-3CBEF14CF216}"/>
              </a:ext>
            </a:extLst>
          </p:cNvPr>
          <p:cNvSpPr txBox="1"/>
          <p:nvPr/>
        </p:nvSpPr>
        <p:spPr>
          <a:xfrm>
            <a:off x="9923325" y="5462075"/>
            <a:ext cx="19290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</a:t>
            </a:r>
            <a:r>
              <a:rPr lang="en-US" dirty="0">
                <a:highlight>
                  <a:srgbClr val="FF00FF"/>
                </a:highlight>
              </a:rPr>
              <a:t>gress</a:t>
            </a:r>
            <a:r>
              <a:rPr lang="en-US" dirty="0"/>
              <a:t>ion</a:t>
            </a:r>
          </a:p>
          <a:p>
            <a:r>
              <a:rPr lang="en-US" dirty="0"/>
              <a:t>pro</a:t>
            </a:r>
            <a:r>
              <a:rPr lang="en-US" dirty="0">
                <a:highlight>
                  <a:srgbClr val="00FFFF"/>
                </a:highlight>
              </a:rPr>
              <a:t>gress</a:t>
            </a:r>
            <a:r>
              <a:rPr lang="en-US" dirty="0"/>
              <a:t>ion</a:t>
            </a:r>
          </a:p>
          <a:p>
            <a:r>
              <a:rPr lang="en-US" dirty="0"/>
              <a:t>ag</a:t>
            </a:r>
            <a:r>
              <a:rPr lang="en-US" dirty="0">
                <a:highlight>
                  <a:srgbClr val="00FFFF"/>
                </a:highlight>
              </a:rPr>
              <a:t>gress</a:t>
            </a:r>
            <a:r>
              <a:rPr lang="en-US" dirty="0"/>
              <a:t>ion</a:t>
            </a:r>
          </a:p>
          <a:p>
            <a:r>
              <a:rPr lang="en-US" dirty="0" err="1"/>
              <a:t>de</a:t>
            </a:r>
            <a:r>
              <a:rPr lang="en-US" dirty="0" err="1">
                <a:highlight>
                  <a:srgbClr val="00FFFF"/>
                </a:highlight>
              </a:rPr>
              <a:t>gress</a:t>
            </a:r>
            <a:r>
              <a:rPr lang="en-US" dirty="0" err="1"/>
              <a:t>ion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403F6D-8D2B-0D47-A8F0-55674DF7C0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A3543-2AD2-8842-ABE5-219686FDD7E3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45092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ADA737-8E64-AC4D-97BE-9A76C0F1EC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线性</a:t>
            </a:r>
            <a:r>
              <a:rPr lang="zh-CN" altLang="en-AU" dirty="0">
                <a:latin typeface="Kaiti SC" panose="02010600040101010101" pitchFamily="2" charset="-122"/>
                <a:ea typeface="Kaiti SC" panose="02010600040101010101" pitchFamily="2" charset="-122"/>
              </a:rPr>
              <a:t>回归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分析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(linear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regression)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942D0F8-5B72-6B4D-A1D7-4B8FE9D147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39212" y="1789418"/>
            <a:ext cx="4357840" cy="3696819"/>
          </a:xfrm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9F505D0C-A820-8942-AE30-5B5A683061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93131" y="2302017"/>
            <a:ext cx="4445000" cy="29337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31C4D05-5EFA-0541-8E35-220DC457B6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A3543-2AD2-8842-ABE5-219686FDD7E3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17604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70E716-6229-E64A-BD68-8BB5249D4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多元</a:t>
            </a:r>
            <a:r>
              <a:rPr lang="zh-CN" altLang="en-AU" dirty="0">
                <a:latin typeface="Kaiti SC" panose="02010600040101010101" pitchFamily="2" charset="-122"/>
                <a:ea typeface="Kaiti SC" panose="02010600040101010101" pitchFamily="2" charset="-122"/>
              </a:rPr>
              <a:t>线性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回归</a:t>
            </a:r>
            <a:r>
              <a:rPr lang="en-AU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  <a:t>(multiple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AU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  <a:t>linear regression)</a:t>
            </a:r>
            <a:endParaRPr lang="en-US" sz="2400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84560F0C-D068-544B-995E-B903077F3BD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75482962"/>
              </p:ext>
            </p:extLst>
          </p:nvPr>
        </p:nvGraphicFramePr>
        <p:xfrm>
          <a:off x="973138" y="1467544"/>
          <a:ext cx="9144000" cy="452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88" name="Document" r:id="rId3" imgW="9144000" imgH="4521200" progId="Word.Document.12">
                  <p:embed/>
                </p:oleObj>
              </mc:Choice>
              <mc:Fallback>
                <p:oleObj name="Document" r:id="rId3" imgW="9144000" imgH="4521200" progId="Word.Document.12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D3B4D48D-5591-094A-BE33-FA021799B21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73138" y="1467544"/>
                        <a:ext cx="9144000" cy="4521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86FF101-C58F-1247-8780-5B27F68D48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A3543-2AD2-8842-ABE5-219686FDD7E3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53262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CD7CC-626C-154B-B711-57F7B520B1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二项分布型数据的拟合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B6A33922-AD3B-0A45-9109-6C8D269AAD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9711579"/>
              </p:ext>
            </p:extLst>
          </p:nvPr>
        </p:nvGraphicFramePr>
        <p:xfrm>
          <a:off x="10604418" y="1901863"/>
          <a:ext cx="1496492" cy="435134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48246">
                  <a:extLst>
                    <a:ext uri="{9D8B030D-6E8A-4147-A177-3AD203B41FA5}">
                      <a16:colId xmlns:a16="http://schemas.microsoft.com/office/drawing/2014/main" val="2388014425"/>
                    </a:ext>
                  </a:extLst>
                </a:gridCol>
                <a:gridCol w="748246">
                  <a:extLst>
                    <a:ext uri="{9D8B030D-6E8A-4147-A177-3AD203B41FA5}">
                      <a16:colId xmlns:a16="http://schemas.microsoft.com/office/drawing/2014/main" val="1245126779"/>
                    </a:ext>
                  </a:extLst>
                </a:gridCol>
              </a:tblGrid>
              <a:tr h="207207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Hours</a:t>
                      </a:r>
                      <a:endParaRPr lang="en-US" sz="1300" b="1" i="0" u="none" strike="noStrike" dirty="0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Pass</a:t>
                      </a:r>
                      <a:endParaRPr lang="en-US" sz="1300" b="1" i="0" u="none" strike="noStrike" dirty="0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extLst>
                  <a:ext uri="{0D108BD9-81ED-4DB2-BD59-A6C34878D82A}">
                    <a16:rowId xmlns:a16="http://schemas.microsoft.com/office/drawing/2014/main" val="4008873091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0.5</a:t>
                      </a:r>
                      <a:endParaRPr lang="en-US" sz="1300" b="0" i="0" u="none" strike="noStrike" dirty="0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0</a:t>
                      </a:r>
                      <a:endParaRPr lang="en-US" sz="13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extLst>
                  <a:ext uri="{0D108BD9-81ED-4DB2-BD59-A6C34878D82A}">
                    <a16:rowId xmlns:a16="http://schemas.microsoft.com/office/drawing/2014/main" val="2584352100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0.75</a:t>
                      </a:r>
                      <a:endParaRPr lang="en-US" sz="1300" b="0" i="0" u="none" strike="noStrike" dirty="0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0</a:t>
                      </a:r>
                      <a:endParaRPr lang="en-US" sz="13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extLst>
                  <a:ext uri="{0D108BD9-81ED-4DB2-BD59-A6C34878D82A}">
                    <a16:rowId xmlns:a16="http://schemas.microsoft.com/office/drawing/2014/main" val="1260619949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1</a:t>
                      </a:r>
                      <a:endParaRPr lang="en-US" sz="1300" b="0" i="0" u="none" strike="noStrike" dirty="0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0</a:t>
                      </a:r>
                      <a:endParaRPr lang="en-US" sz="13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extLst>
                  <a:ext uri="{0D108BD9-81ED-4DB2-BD59-A6C34878D82A}">
                    <a16:rowId xmlns:a16="http://schemas.microsoft.com/office/drawing/2014/main" val="2393154567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1.25</a:t>
                      </a:r>
                      <a:endParaRPr lang="en-US" sz="1300" b="0" i="0" u="none" strike="noStrike" dirty="0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0</a:t>
                      </a:r>
                      <a:endParaRPr lang="en-US" sz="13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extLst>
                  <a:ext uri="{0D108BD9-81ED-4DB2-BD59-A6C34878D82A}">
                    <a16:rowId xmlns:a16="http://schemas.microsoft.com/office/drawing/2014/main" val="2657897130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1.5</a:t>
                      </a:r>
                      <a:endParaRPr lang="en-US" sz="1300" b="0" i="0" u="none" strike="noStrike" dirty="0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0</a:t>
                      </a:r>
                      <a:endParaRPr lang="en-US" sz="13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extLst>
                  <a:ext uri="{0D108BD9-81ED-4DB2-BD59-A6C34878D82A}">
                    <a16:rowId xmlns:a16="http://schemas.microsoft.com/office/drawing/2014/main" val="2243118446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1.75</a:t>
                      </a:r>
                      <a:endParaRPr lang="en-US" sz="1300" b="0" i="0" u="none" strike="noStrike" dirty="0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0</a:t>
                      </a:r>
                      <a:endParaRPr lang="en-US" sz="1300" b="0" i="0" u="none" strike="noStrike" dirty="0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extLst>
                  <a:ext uri="{0D108BD9-81ED-4DB2-BD59-A6C34878D82A}">
                    <a16:rowId xmlns:a16="http://schemas.microsoft.com/office/drawing/2014/main" val="847318393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1.75</a:t>
                      </a:r>
                      <a:endParaRPr lang="en-US" sz="1300" b="0" i="0" u="none" strike="noStrike" dirty="0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1</a:t>
                      </a:r>
                      <a:endParaRPr lang="en-US" sz="1300" b="0" i="0" u="none" strike="noStrike" dirty="0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extLst>
                  <a:ext uri="{0D108BD9-81ED-4DB2-BD59-A6C34878D82A}">
                    <a16:rowId xmlns:a16="http://schemas.microsoft.com/office/drawing/2014/main" val="2763481539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2</a:t>
                      </a:r>
                      <a:endParaRPr lang="en-US" sz="1300" b="0" i="0" u="none" strike="noStrike" dirty="0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0</a:t>
                      </a:r>
                      <a:endParaRPr lang="en-US" sz="13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extLst>
                  <a:ext uri="{0D108BD9-81ED-4DB2-BD59-A6C34878D82A}">
                    <a16:rowId xmlns:a16="http://schemas.microsoft.com/office/drawing/2014/main" val="1553193557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2.25</a:t>
                      </a:r>
                      <a:endParaRPr lang="en-US" sz="1300" b="0" i="0" u="none" strike="noStrike" dirty="0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1</a:t>
                      </a:r>
                      <a:endParaRPr lang="en-US" sz="13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extLst>
                  <a:ext uri="{0D108BD9-81ED-4DB2-BD59-A6C34878D82A}">
                    <a16:rowId xmlns:a16="http://schemas.microsoft.com/office/drawing/2014/main" val="2320552292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2.5</a:t>
                      </a:r>
                      <a:endParaRPr lang="en-US" sz="1300" b="0" i="0" u="none" strike="noStrike" dirty="0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0</a:t>
                      </a:r>
                      <a:endParaRPr lang="en-US" sz="13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extLst>
                  <a:ext uri="{0D108BD9-81ED-4DB2-BD59-A6C34878D82A}">
                    <a16:rowId xmlns:a16="http://schemas.microsoft.com/office/drawing/2014/main" val="1677599741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2.75</a:t>
                      </a:r>
                      <a:endParaRPr lang="en-US" sz="1300" b="0" i="0" u="none" strike="noStrike" dirty="0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1</a:t>
                      </a:r>
                      <a:endParaRPr lang="en-US" sz="13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extLst>
                  <a:ext uri="{0D108BD9-81ED-4DB2-BD59-A6C34878D82A}">
                    <a16:rowId xmlns:a16="http://schemas.microsoft.com/office/drawing/2014/main" val="692763804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3</a:t>
                      </a:r>
                      <a:endParaRPr lang="en-US" sz="1300" b="0" i="0" u="none" strike="noStrike" dirty="0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0</a:t>
                      </a:r>
                      <a:endParaRPr lang="en-US" sz="13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extLst>
                  <a:ext uri="{0D108BD9-81ED-4DB2-BD59-A6C34878D82A}">
                    <a16:rowId xmlns:a16="http://schemas.microsoft.com/office/drawing/2014/main" val="1026799616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3.25</a:t>
                      </a:r>
                      <a:endParaRPr lang="en-US" sz="1300" b="0" i="0" u="none" strike="noStrike" dirty="0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1</a:t>
                      </a:r>
                      <a:endParaRPr lang="en-US" sz="13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extLst>
                  <a:ext uri="{0D108BD9-81ED-4DB2-BD59-A6C34878D82A}">
                    <a16:rowId xmlns:a16="http://schemas.microsoft.com/office/drawing/2014/main" val="1075020023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3.5</a:t>
                      </a:r>
                      <a:endParaRPr lang="en-US" sz="1300" b="0" i="0" u="none" strike="noStrike" dirty="0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0</a:t>
                      </a:r>
                      <a:endParaRPr lang="en-US" sz="1300" b="0" i="0" u="none" strike="noStrike" dirty="0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extLst>
                  <a:ext uri="{0D108BD9-81ED-4DB2-BD59-A6C34878D82A}">
                    <a16:rowId xmlns:a16="http://schemas.microsoft.com/office/drawing/2014/main" val="1848686506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4</a:t>
                      </a:r>
                      <a:endParaRPr lang="en-US" sz="1300" b="0" i="0" u="none" strike="noStrike" dirty="0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1</a:t>
                      </a:r>
                      <a:endParaRPr lang="en-US" sz="1300" b="0" i="0" u="none" strike="noStrike" dirty="0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extLst>
                  <a:ext uri="{0D108BD9-81ED-4DB2-BD59-A6C34878D82A}">
                    <a16:rowId xmlns:a16="http://schemas.microsoft.com/office/drawing/2014/main" val="1651503889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4.25</a:t>
                      </a:r>
                      <a:endParaRPr lang="en-US" sz="1300" b="0" i="0" u="none" strike="noStrike" dirty="0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1</a:t>
                      </a:r>
                      <a:endParaRPr lang="en-US" sz="13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extLst>
                  <a:ext uri="{0D108BD9-81ED-4DB2-BD59-A6C34878D82A}">
                    <a16:rowId xmlns:a16="http://schemas.microsoft.com/office/drawing/2014/main" val="2528247052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4.5</a:t>
                      </a:r>
                      <a:endParaRPr lang="en-US" sz="1300" b="0" i="0" u="none" strike="noStrike" dirty="0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1</a:t>
                      </a:r>
                      <a:endParaRPr lang="en-US" sz="13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extLst>
                  <a:ext uri="{0D108BD9-81ED-4DB2-BD59-A6C34878D82A}">
                    <a16:rowId xmlns:a16="http://schemas.microsoft.com/office/drawing/2014/main" val="758478267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4.75</a:t>
                      </a:r>
                      <a:endParaRPr lang="en-US" sz="1300" b="0" i="0" u="none" strike="noStrike" dirty="0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1</a:t>
                      </a:r>
                      <a:endParaRPr lang="en-US" sz="13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extLst>
                  <a:ext uri="{0D108BD9-81ED-4DB2-BD59-A6C34878D82A}">
                    <a16:rowId xmlns:a16="http://schemas.microsoft.com/office/drawing/2014/main" val="2647800572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5</a:t>
                      </a:r>
                      <a:endParaRPr lang="en-US" sz="1300" b="0" i="0" u="none" strike="noStrike" dirty="0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1</a:t>
                      </a:r>
                      <a:endParaRPr lang="en-US" sz="13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extLst>
                  <a:ext uri="{0D108BD9-81ED-4DB2-BD59-A6C34878D82A}">
                    <a16:rowId xmlns:a16="http://schemas.microsoft.com/office/drawing/2014/main" val="1582516938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5.5</a:t>
                      </a:r>
                      <a:endParaRPr lang="en-US" sz="1300" b="0" i="0" u="none" strike="noStrike" dirty="0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1</a:t>
                      </a:r>
                      <a:endParaRPr lang="en-US" sz="1300" b="0" i="0" u="none" strike="noStrike" dirty="0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extLst>
                  <a:ext uri="{0D108BD9-81ED-4DB2-BD59-A6C34878D82A}">
                    <a16:rowId xmlns:a16="http://schemas.microsoft.com/office/drawing/2014/main" val="24315005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0A24D64A-EA4C-8242-A442-F64FCF33A3B4}"/>
              </a:ext>
            </a:extLst>
          </p:cNvPr>
          <p:cNvSpPr txBox="1"/>
          <p:nvPr/>
        </p:nvSpPr>
        <p:spPr>
          <a:xfrm>
            <a:off x="838199" y="3306868"/>
            <a:ext cx="407200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使用线性模型会有下列问题</a:t>
            </a:r>
            <a:endParaRPr lang="en-US" altLang="zh-CN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1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 概率只能在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0-1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的区间之内使用线性模型会超出这个范围</a:t>
            </a:r>
            <a:endParaRPr lang="en-US" altLang="zh-CN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endParaRPr lang="en-US" altLang="zh-CN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需要增加一个线性模型分析的例子</a:t>
            </a:r>
            <a:endParaRPr lang="en-US" altLang="zh-CN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9B4C1679-E32B-5B4C-8878-4C552C5AE6F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89158911"/>
              </p:ext>
            </p:extLst>
          </p:nvPr>
        </p:nvGraphicFramePr>
        <p:xfrm>
          <a:off x="5173250" y="2132555"/>
          <a:ext cx="5137754" cy="32912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A1F4BC-F4B2-D443-8288-3A00B5704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A3543-2AD2-8842-ABE5-219686FDD7E3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16897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17FCE-4FFC-FC49-BBD4-DC5738A2C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Odds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于</a:t>
            </a:r>
            <a:r>
              <a:rPr lang="en-US" altLang="zh-CN" dirty="0"/>
              <a:t>odds</a:t>
            </a:r>
            <a:r>
              <a:rPr lang="zh-CN" altLang="en-US" dirty="0"/>
              <a:t> </a:t>
            </a:r>
            <a:r>
              <a:rPr lang="en-US" altLang="zh-CN" dirty="0"/>
              <a:t>ratio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267C998-0592-5145-9396-1961FEE710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3662" y="1659463"/>
            <a:ext cx="6276201" cy="3950578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B8AB134-6531-3141-9CB7-4488BDA31B92}"/>
              </a:ext>
            </a:extLst>
          </p:cNvPr>
          <p:cNvSpPr/>
          <p:nvPr/>
        </p:nvSpPr>
        <p:spPr>
          <a:xfrm>
            <a:off x="736719" y="3273243"/>
            <a:ext cx="1716066" cy="22546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0B04B0C0-81FF-7742-8E0D-6D91C4D640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56925" y="2175666"/>
            <a:ext cx="5552516" cy="1426904"/>
          </a:xfrm>
          <a:prstGeom prst="rect">
            <a:avLst/>
          </a:prstGeom>
        </p:spPr>
      </p:pic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B22B610E-3E0E-AA45-BDD4-273449032C3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32903683"/>
              </p:ext>
            </p:extLst>
          </p:nvPr>
        </p:nvGraphicFramePr>
        <p:xfrm>
          <a:off x="4843463" y="3733669"/>
          <a:ext cx="9144000" cy="1320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920" name="Document" r:id="rId6" imgW="9144000" imgH="1320800" progId="Word.Document.12">
                  <p:embed/>
                </p:oleObj>
              </mc:Choice>
              <mc:Fallback>
                <p:oleObj name="Document" r:id="rId6" imgW="9144000" imgH="1320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843463" y="3733669"/>
                        <a:ext cx="9144000" cy="1320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511ECE-91DE-E149-9B73-0349476B5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A3543-2AD2-8842-ABE5-219686FDD7E3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43381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5D78D-398E-D144-AA5E-8F397E84A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回归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D44477F-8163-BD43-AB0E-BDB93FA73F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369550" y="3454903"/>
            <a:ext cx="4661715" cy="3384305"/>
          </a:xfrm>
        </p:spPr>
      </p:pic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C2FD98FB-3E27-584F-B7A9-B86C9455112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79940251"/>
              </p:ext>
            </p:extLst>
          </p:nvPr>
        </p:nvGraphicFramePr>
        <p:xfrm>
          <a:off x="4354513" y="-4894"/>
          <a:ext cx="9144000" cy="35814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711" name="Document" r:id="rId4" imgW="9144000" imgH="3581400" progId="Word.Document.12">
                  <p:embed/>
                </p:oleObj>
              </mc:Choice>
              <mc:Fallback>
                <p:oleObj name="Document" r:id="rId4" imgW="9144000" imgH="35814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354513" y="-4894"/>
                        <a:ext cx="9144000" cy="358140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BA6035A-9A99-724E-8D5E-0E4C10679A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5532220"/>
              </p:ext>
            </p:extLst>
          </p:nvPr>
        </p:nvGraphicFramePr>
        <p:xfrm>
          <a:off x="1289948" y="1651111"/>
          <a:ext cx="1496492" cy="435134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48246">
                  <a:extLst>
                    <a:ext uri="{9D8B030D-6E8A-4147-A177-3AD203B41FA5}">
                      <a16:colId xmlns:a16="http://schemas.microsoft.com/office/drawing/2014/main" val="2388014425"/>
                    </a:ext>
                  </a:extLst>
                </a:gridCol>
                <a:gridCol w="748246">
                  <a:extLst>
                    <a:ext uri="{9D8B030D-6E8A-4147-A177-3AD203B41FA5}">
                      <a16:colId xmlns:a16="http://schemas.microsoft.com/office/drawing/2014/main" val="1245126779"/>
                    </a:ext>
                  </a:extLst>
                </a:gridCol>
              </a:tblGrid>
              <a:tr h="207207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>
                          <a:effectLst/>
                        </a:rPr>
                        <a:t>Hours</a:t>
                      </a:r>
                      <a:endParaRPr lang="en-US" sz="1300" b="1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Pass</a:t>
                      </a:r>
                      <a:endParaRPr lang="en-US" sz="1300" b="1" i="0" u="none" strike="noStrike" dirty="0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extLst>
                  <a:ext uri="{0D108BD9-81ED-4DB2-BD59-A6C34878D82A}">
                    <a16:rowId xmlns:a16="http://schemas.microsoft.com/office/drawing/2014/main" val="4008873091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0.5</a:t>
                      </a:r>
                      <a:endParaRPr lang="en-US" sz="13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0</a:t>
                      </a:r>
                      <a:endParaRPr lang="en-US" sz="13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extLst>
                  <a:ext uri="{0D108BD9-81ED-4DB2-BD59-A6C34878D82A}">
                    <a16:rowId xmlns:a16="http://schemas.microsoft.com/office/drawing/2014/main" val="2584352100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0.75</a:t>
                      </a:r>
                      <a:endParaRPr lang="en-US" sz="13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0</a:t>
                      </a:r>
                      <a:endParaRPr lang="en-US" sz="13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extLst>
                  <a:ext uri="{0D108BD9-81ED-4DB2-BD59-A6C34878D82A}">
                    <a16:rowId xmlns:a16="http://schemas.microsoft.com/office/drawing/2014/main" val="1260619949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1</a:t>
                      </a:r>
                      <a:endParaRPr lang="en-US" sz="13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0</a:t>
                      </a:r>
                      <a:endParaRPr lang="en-US" sz="13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extLst>
                  <a:ext uri="{0D108BD9-81ED-4DB2-BD59-A6C34878D82A}">
                    <a16:rowId xmlns:a16="http://schemas.microsoft.com/office/drawing/2014/main" val="2393154567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1.25</a:t>
                      </a:r>
                      <a:endParaRPr lang="en-US" sz="1300" b="0" i="0" u="none" strike="noStrike" dirty="0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0</a:t>
                      </a:r>
                      <a:endParaRPr lang="en-US" sz="13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extLst>
                  <a:ext uri="{0D108BD9-81ED-4DB2-BD59-A6C34878D82A}">
                    <a16:rowId xmlns:a16="http://schemas.microsoft.com/office/drawing/2014/main" val="2657897130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1.5</a:t>
                      </a:r>
                      <a:endParaRPr lang="en-US" sz="13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0</a:t>
                      </a:r>
                      <a:endParaRPr lang="en-US" sz="13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extLst>
                  <a:ext uri="{0D108BD9-81ED-4DB2-BD59-A6C34878D82A}">
                    <a16:rowId xmlns:a16="http://schemas.microsoft.com/office/drawing/2014/main" val="2243118446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1.75</a:t>
                      </a:r>
                      <a:endParaRPr lang="en-US" sz="1300" b="0" i="0" u="none" strike="noStrike" dirty="0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0</a:t>
                      </a:r>
                      <a:endParaRPr lang="en-US" sz="1300" b="0" i="0" u="none" strike="noStrike" dirty="0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extLst>
                  <a:ext uri="{0D108BD9-81ED-4DB2-BD59-A6C34878D82A}">
                    <a16:rowId xmlns:a16="http://schemas.microsoft.com/office/drawing/2014/main" val="847318393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1.75</a:t>
                      </a:r>
                      <a:endParaRPr lang="en-US" sz="1300" b="0" i="0" u="none" strike="noStrike" dirty="0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1</a:t>
                      </a:r>
                      <a:endParaRPr lang="en-US" sz="1300" b="0" i="0" u="none" strike="noStrike" dirty="0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extLst>
                  <a:ext uri="{0D108BD9-81ED-4DB2-BD59-A6C34878D82A}">
                    <a16:rowId xmlns:a16="http://schemas.microsoft.com/office/drawing/2014/main" val="2763481539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2</a:t>
                      </a:r>
                      <a:endParaRPr lang="en-US" sz="1300" b="0" i="0" u="none" strike="noStrike" dirty="0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0</a:t>
                      </a:r>
                      <a:endParaRPr lang="en-US" sz="13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extLst>
                  <a:ext uri="{0D108BD9-81ED-4DB2-BD59-A6C34878D82A}">
                    <a16:rowId xmlns:a16="http://schemas.microsoft.com/office/drawing/2014/main" val="1553193557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2.25</a:t>
                      </a:r>
                      <a:endParaRPr lang="en-US" sz="13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1</a:t>
                      </a:r>
                      <a:endParaRPr lang="en-US" sz="13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extLst>
                  <a:ext uri="{0D108BD9-81ED-4DB2-BD59-A6C34878D82A}">
                    <a16:rowId xmlns:a16="http://schemas.microsoft.com/office/drawing/2014/main" val="2320552292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2.5</a:t>
                      </a:r>
                      <a:endParaRPr lang="en-US" sz="13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0</a:t>
                      </a:r>
                      <a:endParaRPr lang="en-US" sz="13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extLst>
                  <a:ext uri="{0D108BD9-81ED-4DB2-BD59-A6C34878D82A}">
                    <a16:rowId xmlns:a16="http://schemas.microsoft.com/office/drawing/2014/main" val="1677599741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2.75</a:t>
                      </a:r>
                      <a:endParaRPr lang="en-US" sz="13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1</a:t>
                      </a:r>
                      <a:endParaRPr lang="en-US" sz="13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extLst>
                  <a:ext uri="{0D108BD9-81ED-4DB2-BD59-A6C34878D82A}">
                    <a16:rowId xmlns:a16="http://schemas.microsoft.com/office/drawing/2014/main" val="692763804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3</a:t>
                      </a:r>
                      <a:endParaRPr lang="en-US" sz="13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0</a:t>
                      </a:r>
                      <a:endParaRPr lang="en-US" sz="13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extLst>
                  <a:ext uri="{0D108BD9-81ED-4DB2-BD59-A6C34878D82A}">
                    <a16:rowId xmlns:a16="http://schemas.microsoft.com/office/drawing/2014/main" val="1026799616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3.25</a:t>
                      </a:r>
                      <a:endParaRPr lang="en-US" sz="13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1</a:t>
                      </a:r>
                      <a:endParaRPr lang="en-US" sz="13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extLst>
                  <a:ext uri="{0D108BD9-81ED-4DB2-BD59-A6C34878D82A}">
                    <a16:rowId xmlns:a16="http://schemas.microsoft.com/office/drawing/2014/main" val="1075020023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3.5</a:t>
                      </a:r>
                      <a:endParaRPr lang="en-US" sz="13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0</a:t>
                      </a:r>
                      <a:endParaRPr lang="en-US" sz="1300" b="0" i="0" u="none" strike="noStrike" dirty="0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extLst>
                  <a:ext uri="{0D108BD9-81ED-4DB2-BD59-A6C34878D82A}">
                    <a16:rowId xmlns:a16="http://schemas.microsoft.com/office/drawing/2014/main" val="1848686506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4</a:t>
                      </a:r>
                      <a:endParaRPr lang="en-US" sz="13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1</a:t>
                      </a:r>
                      <a:endParaRPr lang="en-US" sz="1300" b="0" i="0" u="none" strike="noStrike" dirty="0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extLst>
                  <a:ext uri="{0D108BD9-81ED-4DB2-BD59-A6C34878D82A}">
                    <a16:rowId xmlns:a16="http://schemas.microsoft.com/office/drawing/2014/main" val="1651503889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4.25</a:t>
                      </a:r>
                      <a:endParaRPr lang="en-US" sz="13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1</a:t>
                      </a:r>
                      <a:endParaRPr lang="en-US" sz="13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extLst>
                  <a:ext uri="{0D108BD9-81ED-4DB2-BD59-A6C34878D82A}">
                    <a16:rowId xmlns:a16="http://schemas.microsoft.com/office/drawing/2014/main" val="2528247052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4.5</a:t>
                      </a:r>
                      <a:endParaRPr lang="en-US" sz="13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1</a:t>
                      </a:r>
                      <a:endParaRPr lang="en-US" sz="13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extLst>
                  <a:ext uri="{0D108BD9-81ED-4DB2-BD59-A6C34878D82A}">
                    <a16:rowId xmlns:a16="http://schemas.microsoft.com/office/drawing/2014/main" val="758478267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4.75</a:t>
                      </a:r>
                      <a:endParaRPr lang="en-US" sz="13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1</a:t>
                      </a:r>
                      <a:endParaRPr lang="en-US" sz="13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extLst>
                  <a:ext uri="{0D108BD9-81ED-4DB2-BD59-A6C34878D82A}">
                    <a16:rowId xmlns:a16="http://schemas.microsoft.com/office/drawing/2014/main" val="2647800572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5</a:t>
                      </a:r>
                      <a:endParaRPr lang="en-US" sz="13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1</a:t>
                      </a:r>
                      <a:endParaRPr lang="en-US" sz="13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extLst>
                  <a:ext uri="{0D108BD9-81ED-4DB2-BD59-A6C34878D82A}">
                    <a16:rowId xmlns:a16="http://schemas.microsoft.com/office/drawing/2014/main" val="1582516938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5.5</a:t>
                      </a:r>
                      <a:endParaRPr lang="en-US" sz="13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1</a:t>
                      </a:r>
                      <a:endParaRPr lang="en-US" sz="1300" b="0" i="0" u="none" strike="noStrike" dirty="0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extLst>
                  <a:ext uri="{0D108BD9-81ED-4DB2-BD59-A6C34878D82A}">
                    <a16:rowId xmlns:a16="http://schemas.microsoft.com/office/drawing/2014/main" val="2431500510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563493-0C66-0B47-96C9-91F1081672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A3543-2AD2-8842-ABE5-219686FDD7E3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01342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7F870-E4CA-C34A-9E14-99E59B540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MLE for logistic regression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09A7B7B1-D956-E743-9AA3-38D1D7114C16}"/>
              </a:ext>
            </a:extLst>
          </p:cNvPr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78558395"/>
              </p:ext>
            </p:extLst>
          </p:nvPr>
        </p:nvGraphicFramePr>
        <p:xfrm>
          <a:off x="998538" y="1285766"/>
          <a:ext cx="9144000" cy="580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129" name="Document" r:id="rId3" imgW="9144000" imgH="5803900" progId="Word.Document.12">
                  <p:embed/>
                </p:oleObj>
              </mc:Choice>
              <mc:Fallback>
                <p:oleObj name="Document" r:id="rId3" imgW="9144000" imgH="58039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98538" y="1285766"/>
                        <a:ext cx="9144000" cy="5803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8DAA6BB-CBE2-B44E-8C9F-DF40A1186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A3543-2AD2-8842-ABE5-219686FDD7E3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6594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B634EA7C-C2BE-9E4C-AECD-213024DE66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8422800"/>
              </p:ext>
            </p:extLst>
          </p:nvPr>
        </p:nvGraphicFramePr>
        <p:xfrm>
          <a:off x="1124462" y="2696754"/>
          <a:ext cx="6613612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5105">
                  <a:extLst>
                    <a:ext uri="{9D8B030D-6E8A-4147-A177-3AD203B41FA5}">
                      <a16:colId xmlns:a16="http://schemas.microsoft.com/office/drawing/2014/main" val="1190246639"/>
                    </a:ext>
                  </a:extLst>
                </a:gridCol>
                <a:gridCol w="5328507">
                  <a:extLst>
                    <a:ext uri="{9D8B030D-6E8A-4147-A177-3AD203B41FA5}">
                      <a16:colId xmlns:a16="http://schemas.microsoft.com/office/drawing/2014/main" val="24522123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>
                        <a:latin typeface="Kaiti SC" panose="02010600040101010101" pitchFamily="2" charset="-122"/>
                        <a:ea typeface="Kaiti SC" panose="0201060004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Kaiti SC" panose="02010600040101010101" pitchFamily="2" charset="-122"/>
                        <a:ea typeface="Kaiti SC" panose="02010600040101010101" pitchFamily="2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3333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>
                        <a:latin typeface="Kaiti SC" panose="02010600040101010101" pitchFamily="2" charset="-122"/>
                        <a:ea typeface="Kaiti SC" panose="0201060004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Kaiti SC" panose="02010600040101010101" pitchFamily="2" charset="-122"/>
                          <a:ea typeface="Kaiti SC" panose="02010600040101010101" pitchFamily="2" charset="-122"/>
                        </a:rPr>
                        <a:t>事件</a:t>
                      </a:r>
                      <a:r>
                        <a:rPr lang="en-US" altLang="zh-CN" dirty="0">
                          <a:latin typeface="Kaiti SC" panose="02010600040101010101" pitchFamily="2" charset="-122"/>
                          <a:ea typeface="Kaiti SC" panose="02010600040101010101" pitchFamily="2" charset="-122"/>
                        </a:rPr>
                        <a:t>A</a:t>
                      </a:r>
                      <a:r>
                        <a:rPr lang="zh-CN" altLang="en-US" dirty="0">
                          <a:latin typeface="Kaiti SC" panose="02010600040101010101" pitchFamily="2" charset="-122"/>
                          <a:ea typeface="Kaiti SC" panose="02010600040101010101" pitchFamily="2" charset="-122"/>
                        </a:rPr>
                        <a:t>的发生概率</a:t>
                      </a:r>
                      <a:endParaRPr lang="en-US" dirty="0">
                        <a:latin typeface="Kaiti SC" panose="02010600040101010101" pitchFamily="2" charset="-122"/>
                        <a:ea typeface="Kaiti SC" panose="02010600040101010101" pitchFamily="2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17728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>
                        <a:latin typeface="Kaiti SC" panose="02010600040101010101" pitchFamily="2" charset="-122"/>
                        <a:ea typeface="Kaiti SC" panose="0201060004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latin typeface="Kaiti SC" panose="02010600040101010101" pitchFamily="2" charset="-122"/>
                          <a:ea typeface="Kaiti SC" panose="02010600040101010101" pitchFamily="2" charset="-122"/>
                        </a:rPr>
                        <a:t>事件</a:t>
                      </a:r>
                      <a:r>
                        <a:rPr lang="en-US" altLang="zh-CN" dirty="0">
                          <a:latin typeface="Kaiti SC" panose="02010600040101010101" pitchFamily="2" charset="-122"/>
                          <a:ea typeface="Kaiti SC" panose="02010600040101010101" pitchFamily="2" charset="-122"/>
                        </a:rPr>
                        <a:t>A</a:t>
                      </a:r>
                      <a:r>
                        <a:rPr lang="zh-CN" altLang="en-US" dirty="0">
                          <a:latin typeface="Kaiti SC" panose="02010600040101010101" pitchFamily="2" charset="-122"/>
                          <a:ea typeface="Kaiti SC" panose="02010600040101010101" pitchFamily="2" charset="-122"/>
                        </a:rPr>
                        <a:t>的发生概率</a:t>
                      </a:r>
                      <a:endParaRPr lang="en-US" dirty="0">
                        <a:latin typeface="Kaiti SC" panose="02010600040101010101" pitchFamily="2" charset="-122"/>
                        <a:ea typeface="Kaiti SC" panose="02010600040101010101" pitchFamily="2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7014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>
                        <a:latin typeface="Kaiti SC" panose="02010600040101010101" pitchFamily="2" charset="-122"/>
                        <a:ea typeface="Kaiti SC" panose="0201060004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latin typeface="Kaiti SC" panose="02010600040101010101" pitchFamily="2" charset="-122"/>
                          <a:ea typeface="Kaiti SC" panose="02010600040101010101" pitchFamily="2" charset="-122"/>
                        </a:rPr>
                        <a:t>事件</a:t>
                      </a:r>
                      <a:r>
                        <a:rPr lang="en-US" altLang="zh-CN" dirty="0">
                          <a:latin typeface="Kaiti SC" panose="02010600040101010101" pitchFamily="2" charset="-122"/>
                          <a:ea typeface="Kaiti SC" panose="02010600040101010101" pitchFamily="2" charset="-122"/>
                        </a:rPr>
                        <a:t>B</a:t>
                      </a:r>
                      <a:r>
                        <a:rPr lang="zh-CN" altLang="en-US" dirty="0">
                          <a:latin typeface="Kaiti SC" panose="02010600040101010101" pitchFamily="2" charset="-122"/>
                          <a:ea typeface="Kaiti SC" panose="02010600040101010101" pitchFamily="2" charset="-122"/>
                        </a:rPr>
                        <a:t>给定</a:t>
                      </a:r>
                      <a:r>
                        <a:rPr lang="en-US" altLang="zh-CN" dirty="0">
                          <a:latin typeface="Kaiti SC" panose="02010600040101010101" pitchFamily="2" charset="-122"/>
                          <a:ea typeface="Kaiti SC" panose="02010600040101010101" pitchFamily="2" charset="-122"/>
                        </a:rPr>
                        <a:t>A</a:t>
                      </a:r>
                      <a:r>
                        <a:rPr lang="zh-CN" altLang="en-US" dirty="0">
                          <a:latin typeface="Kaiti SC" panose="02010600040101010101" pitchFamily="2" charset="-122"/>
                          <a:ea typeface="Kaiti SC" panose="02010600040101010101" pitchFamily="2" charset="-122"/>
                        </a:rPr>
                        <a:t>的发生概率 </a:t>
                      </a:r>
                      <a:r>
                        <a:rPr lang="en-US" altLang="zh-CN" dirty="0">
                          <a:latin typeface="Kaiti SC" panose="02010600040101010101" pitchFamily="2" charset="-122"/>
                          <a:ea typeface="Kaiti SC" panose="02010600040101010101" pitchFamily="2" charset="-122"/>
                        </a:rPr>
                        <a:t>(</a:t>
                      </a:r>
                      <a:r>
                        <a:rPr lang="zh-CN" altLang="en-US" dirty="0">
                          <a:latin typeface="Kaiti SC" panose="02010600040101010101" pitchFamily="2" charset="-122"/>
                          <a:ea typeface="Kaiti SC" panose="02010600040101010101" pitchFamily="2" charset="-122"/>
                        </a:rPr>
                        <a:t>条件概率</a:t>
                      </a:r>
                      <a:r>
                        <a:rPr lang="en-US" altLang="zh-CN" dirty="0">
                          <a:latin typeface="Kaiti SC" panose="02010600040101010101" pitchFamily="2" charset="-122"/>
                          <a:ea typeface="Kaiti SC" panose="02010600040101010101" pitchFamily="2" charset="-122"/>
                        </a:rPr>
                        <a:t>)</a:t>
                      </a:r>
                      <a:endParaRPr lang="en-US" dirty="0">
                        <a:latin typeface="Kaiti SC" panose="02010600040101010101" pitchFamily="2" charset="-122"/>
                        <a:ea typeface="Kaiti SC" panose="02010600040101010101" pitchFamily="2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37460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>
                        <a:latin typeface="Kaiti SC" panose="02010600040101010101" pitchFamily="2" charset="-122"/>
                        <a:ea typeface="Kaiti SC" panose="0201060004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latin typeface="Kaiti SC" panose="02010600040101010101" pitchFamily="2" charset="-122"/>
                          <a:ea typeface="Kaiti SC" panose="02010600040101010101" pitchFamily="2" charset="-122"/>
                        </a:rPr>
                        <a:t>事件</a:t>
                      </a:r>
                      <a:r>
                        <a:rPr lang="en-US" altLang="zh-CN" dirty="0">
                          <a:latin typeface="Kaiti SC" panose="02010600040101010101" pitchFamily="2" charset="-122"/>
                          <a:ea typeface="Kaiti SC" panose="02010600040101010101" pitchFamily="2" charset="-122"/>
                        </a:rPr>
                        <a:t>B</a:t>
                      </a:r>
                      <a:r>
                        <a:rPr lang="zh-CN" altLang="en-US" dirty="0">
                          <a:latin typeface="Kaiti SC" panose="02010600040101010101" pitchFamily="2" charset="-122"/>
                          <a:ea typeface="Kaiti SC" panose="02010600040101010101" pitchFamily="2" charset="-122"/>
                        </a:rPr>
                        <a:t>给定</a:t>
                      </a:r>
                      <a:r>
                        <a:rPr lang="en-US" altLang="zh-CN" dirty="0">
                          <a:latin typeface="Kaiti SC" panose="02010600040101010101" pitchFamily="2" charset="-122"/>
                          <a:ea typeface="Kaiti SC" panose="02010600040101010101" pitchFamily="2" charset="-122"/>
                        </a:rPr>
                        <a:t>A</a:t>
                      </a:r>
                      <a:r>
                        <a:rPr lang="zh-CN" altLang="en-US" dirty="0">
                          <a:latin typeface="Kaiti SC" panose="02010600040101010101" pitchFamily="2" charset="-122"/>
                          <a:ea typeface="Kaiti SC" panose="02010600040101010101" pitchFamily="2" charset="-122"/>
                        </a:rPr>
                        <a:t>的发生概率 </a:t>
                      </a:r>
                      <a:r>
                        <a:rPr lang="en-US" altLang="zh-CN" dirty="0">
                          <a:latin typeface="Kaiti SC" panose="02010600040101010101" pitchFamily="2" charset="-122"/>
                          <a:ea typeface="Kaiti SC" panose="02010600040101010101" pitchFamily="2" charset="-122"/>
                        </a:rPr>
                        <a:t>(</a:t>
                      </a:r>
                      <a:r>
                        <a:rPr lang="zh-CN" altLang="en-US" dirty="0">
                          <a:latin typeface="Kaiti SC" panose="02010600040101010101" pitchFamily="2" charset="-122"/>
                          <a:ea typeface="Kaiti SC" panose="02010600040101010101" pitchFamily="2" charset="-122"/>
                        </a:rPr>
                        <a:t>条件概率</a:t>
                      </a:r>
                      <a:r>
                        <a:rPr lang="en-US" altLang="zh-CN" dirty="0">
                          <a:latin typeface="Kaiti SC" panose="02010600040101010101" pitchFamily="2" charset="-122"/>
                          <a:ea typeface="Kaiti SC" panose="02010600040101010101" pitchFamily="2" charset="-122"/>
                        </a:rPr>
                        <a:t>)</a:t>
                      </a:r>
                      <a:endParaRPr lang="en-US" dirty="0">
                        <a:latin typeface="Kaiti SC" panose="02010600040101010101" pitchFamily="2" charset="-122"/>
                        <a:ea typeface="Kaiti SC" panose="02010600040101010101" pitchFamily="2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079380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E59CEDD4-5A1E-8B46-AD2F-A7B1F806A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贝叶斯统计方法 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(Bayesian)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BFACDA0-B6E2-0045-AE13-015929B4EB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51238" y="402196"/>
            <a:ext cx="1930400" cy="20701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5444709-1E28-6640-99BD-2FAB78D81D2F}"/>
              </a:ext>
            </a:extLst>
          </p:cNvPr>
          <p:cNvSpPr txBox="1"/>
          <p:nvPr/>
        </p:nvSpPr>
        <p:spPr>
          <a:xfrm>
            <a:off x="8981162" y="2467628"/>
            <a:ext cx="18914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Thomas</a:t>
            </a:r>
            <a:r>
              <a:rPr lang="zh-CN" altLang="en-US" dirty="0"/>
              <a:t> </a:t>
            </a:r>
            <a:r>
              <a:rPr lang="en-US" altLang="zh-CN" dirty="0"/>
              <a:t>Bayes</a:t>
            </a:r>
          </a:p>
          <a:p>
            <a:pPr algn="ctr"/>
            <a:r>
              <a:rPr lang="en-US" altLang="zh-CN" dirty="0"/>
              <a:t>1701-</a:t>
            </a:r>
            <a:r>
              <a:rPr lang="en-US" altLang="zh-CN" dirty="0">
                <a:solidFill>
                  <a:srgbClr val="FF0000"/>
                </a:solidFill>
              </a:rPr>
              <a:t>1761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8EE8D76-DBFB-BC44-A1AE-DE2A65EDCF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5625" y="4809457"/>
            <a:ext cx="2872266" cy="184129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D127A27-22F4-5E45-B4D2-BFABECD47798}"/>
                  </a:ext>
                </a:extLst>
              </p:cNvPr>
              <p:cNvSpPr txBox="1"/>
              <p:nvPr/>
            </p:nvSpPr>
            <p:spPr>
              <a:xfrm>
                <a:off x="1374661" y="1870446"/>
                <a:ext cx="3317383" cy="5866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D127A27-22F4-5E45-B4D2-BFABECD47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4661" y="1870446"/>
                <a:ext cx="3317383" cy="586699"/>
              </a:xfrm>
              <a:prstGeom prst="rect">
                <a:avLst/>
              </a:prstGeom>
              <a:blipFill>
                <a:blip r:embed="rId4"/>
                <a:stretch>
                  <a:fillRect l="-1149" r="-1916" b="-191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F655973-B6E1-5744-8DD2-0E5F808FD1AA}"/>
                  </a:ext>
                </a:extLst>
              </p:cNvPr>
              <p:cNvSpPr txBox="1"/>
              <p:nvPr/>
            </p:nvSpPr>
            <p:spPr>
              <a:xfrm>
                <a:off x="1301017" y="3123212"/>
                <a:ext cx="54168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F655973-B6E1-5744-8DD2-0E5F808FD1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1017" y="3123212"/>
                <a:ext cx="541687" cy="276999"/>
              </a:xfrm>
              <a:prstGeom prst="rect">
                <a:avLst/>
              </a:prstGeom>
              <a:blipFill>
                <a:blip r:embed="rId5"/>
                <a:stretch>
                  <a:fillRect l="-6818" r="-13636" b="-30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D2A5BAD-F792-6B4A-A45F-E7DDF613B525}"/>
                  </a:ext>
                </a:extLst>
              </p:cNvPr>
              <p:cNvSpPr txBox="1"/>
              <p:nvPr/>
            </p:nvSpPr>
            <p:spPr>
              <a:xfrm>
                <a:off x="1290755" y="3501080"/>
                <a:ext cx="55207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D2A5BAD-F792-6B4A-A45F-E7DDF613B5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0755" y="3501080"/>
                <a:ext cx="552074" cy="276999"/>
              </a:xfrm>
              <a:prstGeom prst="rect">
                <a:avLst/>
              </a:prstGeom>
              <a:blipFill>
                <a:blip r:embed="rId6"/>
                <a:stretch>
                  <a:fillRect l="-9091" t="-4762" r="-13636" b="-380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9FD3E4E-CED2-E742-92EE-27A1D281143E}"/>
                  </a:ext>
                </a:extLst>
              </p:cNvPr>
              <p:cNvSpPr txBox="1"/>
              <p:nvPr/>
            </p:nvSpPr>
            <p:spPr>
              <a:xfrm>
                <a:off x="1294870" y="3875907"/>
                <a:ext cx="77393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9FD3E4E-CED2-E742-92EE-27A1D28114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4870" y="3875907"/>
                <a:ext cx="773930" cy="276999"/>
              </a:xfrm>
              <a:prstGeom prst="rect">
                <a:avLst/>
              </a:prstGeom>
              <a:blipFill>
                <a:blip r:embed="rId7"/>
                <a:stretch>
                  <a:fillRect l="-6452" r="-9677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70513F8-76E5-9648-853B-7B1AFCB22387}"/>
                  </a:ext>
                </a:extLst>
              </p:cNvPr>
              <p:cNvSpPr txBox="1"/>
              <p:nvPr/>
            </p:nvSpPr>
            <p:spPr>
              <a:xfrm>
                <a:off x="1274278" y="4238375"/>
                <a:ext cx="77393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70513F8-76E5-9648-853B-7B1AFCB223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4278" y="4238375"/>
                <a:ext cx="773930" cy="276999"/>
              </a:xfrm>
              <a:prstGeom prst="rect">
                <a:avLst/>
              </a:prstGeom>
              <a:blipFill>
                <a:blip r:embed="rId8"/>
                <a:stretch>
                  <a:fillRect l="-4839" r="-9677" b="-30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>
            <a:extLst>
              <a:ext uri="{FF2B5EF4-FFF2-40B4-BE49-F238E27FC236}">
                <a16:creationId xmlns:a16="http://schemas.microsoft.com/office/drawing/2014/main" id="{7102A531-C143-CF45-9F4D-8F5A158811EC}"/>
              </a:ext>
            </a:extLst>
          </p:cNvPr>
          <p:cNvSpPr/>
          <p:nvPr/>
        </p:nvSpPr>
        <p:spPr>
          <a:xfrm>
            <a:off x="5803561" y="4850199"/>
            <a:ext cx="625663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Bayes, Thomas</a:t>
            </a:r>
            <a:r>
              <a:rPr lang="en-US" altLang="zh-CN" sz="1400" dirty="0">
                <a:solidFill>
                  <a:srgbClr val="222222"/>
                </a:solidFill>
                <a:latin typeface="Arial" panose="020B0604020202020204" pitchFamily="34" charset="0"/>
              </a:rPr>
              <a:t>,</a:t>
            </a:r>
            <a:endParaRPr lang="en-US" sz="14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r>
              <a:rPr lang="en-US" sz="1400" b="1" u="sng" dirty="0">
                <a:solidFill>
                  <a:srgbClr val="663366"/>
                </a:solidFill>
                <a:latin typeface="Arial" panose="020B0604020202020204" pitchFamily="34" charset="0"/>
              </a:rPr>
              <a:t>An Essay towards solving a Problem in the Doctrine of Chance. </a:t>
            </a:r>
            <a:br>
              <a:rPr lang="en-US" sz="1400" dirty="0">
                <a:solidFill>
                  <a:srgbClr val="663366"/>
                </a:solidFill>
                <a:latin typeface="Arial" panose="020B0604020202020204" pitchFamily="34" charset="0"/>
              </a:rPr>
            </a:br>
            <a:r>
              <a:rPr lang="en-US" sz="1400" dirty="0">
                <a:solidFill>
                  <a:srgbClr val="663366"/>
                </a:solidFill>
                <a:latin typeface="Arial" panose="020B0604020202020204" pitchFamily="34" charset="0"/>
              </a:rPr>
              <a:t>By the late Rev. Mr. Bayes, communicated by Mr. Price, in a letter to John Canton, A. M. F. R. S.</a:t>
            </a:r>
            <a:endParaRPr lang="en-US" sz="14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r>
              <a:rPr lang="en-US" sz="1400" i="1" dirty="0">
                <a:solidFill>
                  <a:srgbClr val="222222"/>
                </a:solidFill>
                <a:latin typeface="Arial" panose="020B0604020202020204" pitchFamily="34" charset="0"/>
              </a:rPr>
              <a:t>Philosophical Transactions of the Royal Society of London</a:t>
            </a:r>
            <a:r>
              <a:rPr 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. </a:t>
            </a:r>
            <a:r>
              <a:rPr lang="en-US" altLang="zh-CN" sz="1400" u="sng" dirty="0">
                <a:solidFill>
                  <a:srgbClr val="FF0000"/>
                </a:solidFill>
                <a:latin typeface="Arial" panose="020B0604020202020204" pitchFamily="34" charset="0"/>
              </a:rPr>
              <a:t>1763</a:t>
            </a:r>
            <a:r>
              <a:rPr lang="en-US" altLang="zh-CN" sz="1400" dirty="0">
                <a:solidFill>
                  <a:srgbClr val="222222"/>
                </a:solidFill>
                <a:latin typeface="Arial" panose="020B0604020202020204" pitchFamily="34" charset="0"/>
              </a:rPr>
              <a:t>,</a:t>
            </a:r>
            <a:r>
              <a:rPr lang="zh-CN" alt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en-US" sz="1400" b="1" dirty="0">
                <a:solidFill>
                  <a:srgbClr val="222222"/>
                </a:solidFill>
                <a:latin typeface="Arial" panose="020B0604020202020204" pitchFamily="34" charset="0"/>
              </a:rPr>
              <a:t>53</a:t>
            </a:r>
            <a:r>
              <a:rPr 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 (0): 370–418.</a:t>
            </a:r>
            <a:endParaRPr lang="en-US" sz="14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D66AB1C-6F88-F64E-8936-33FAE3465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A3543-2AD2-8842-ABE5-219686FDD7E3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5824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478EF-BA11-B445-ADD9-2ADCBE513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dirty="0">
                <a:solidFill>
                  <a:srgbClr val="C00000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问题</a:t>
            </a:r>
            <a:endParaRPr lang="en-US" dirty="0">
              <a:solidFill>
                <a:srgbClr val="C00000"/>
              </a:solidFill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3C626D-74DD-6447-8645-02B99B6BD4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474166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历史上的牛叉药物发现（奎宁，青蒿素，青霉素，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606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，阿司匹林）也似乎没有使用统计技术，那为什么现在要用了呢？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31CDF5-3ECA-A641-A6FD-6B29F4C077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A3543-2AD2-8842-ABE5-219686FDD7E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26253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4ABD88-4DB8-C44A-A2D0-6492D95D9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实例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6126B3-C496-1448-B680-160DEDB9C6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03375"/>
          </a:xfrm>
        </p:spPr>
        <p:txBody>
          <a:bodyPr>
            <a:normAutofit/>
          </a:bodyPr>
          <a:lstStyle/>
          <a:p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假设乙型肝炎的发病率是</a:t>
            </a:r>
            <a:r>
              <a:rPr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  <a:t>0.5%</a:t>
            </a:r>
          </a:p>
          <a:p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现在测试试剂的</a:t>
            </a:r>
            <a:r>
              <a:rPr lang="en-US" altLang="zh-CN" sz="2400" dirty="0">
                <a:solidFill>
                  <a:srgbClr val="FF0000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99%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真阳性率，和</a:t>
            </a:r>
            <a:r>
              <a:rPr lang="en-US" altLang="zh-CN" sz="2400" dirty="0">
                <a:solidFill>
                  <a:schemeClr val="accent5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99%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的真阴性率</a:t>
            </a:r>
            <a:endParaRPr lang="en-US" altLang="zh-CN" sz="24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如果现在一个人，测试结果是阳性，那么其真实的乙型肝炎可能性是多少</a:t>
            </a:r>
            <a:endParaRPr lang="en-US" sz="2400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CD8AEA2-0656-0C49-9561-D7A9A68AB609}"/>
                  </a:ext>
                </a:extLst>
              </p:cNvPr>
              <p:cNvSpPr txBox="1"/>
              <p:nvPr/>
            </p:nvSpPr>
            <p:spPr>
              <a:xfrm>
                <a:off x="1142985" y="3540209"/>
                <a:ext cx="10634193" cy="5866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𝐷𝑖𝑠𝑒𝑎𝑠𝑒</m:t>
                          </m:r>
                        </m:e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𝐷𝑖𝑠𝑒𝑎𝑠𝑒</m:t>
                              </m:r>
                            </m:e>
                          </m:d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𝐷𝑖𝑠𝑒𝑎𝑠𝑒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(+)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  <m:t>𝐷𝑖𝑠𝑒𝑎𝑠𝑒</m:t>
                              </m:r>
                            </m:e>
                          </m:d>
                          <m:r>
                            <a:rPr lang="en-US" altLang="zh-CN" b="0" i="1" smtClean="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zh-CN" b="0" i="1" smtClean="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b="0" i="1" smtClean="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𝐷𝑖𝑠𝑒𝑎𝑠𝑒</m:t>
                          </m:r>
                          <m:r>
                            <a:rPr lang="en-US" altLang="zh-CN" b="0" i="1" smtClean="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zh-CN" b="0" i="1" smtClean="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  <m:t>𝐷𝑖𝑠𝑒𝑎𝑠𝑒</m:t>
                              </m:r>
                            </m:e>
                          </m:d>
                          <m:r>
                            <a:rPr lang="en-US" altLang="zh-CN" b="0" i="1" smtClean="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  <m:t>𝐷𝑖𝑠𝑒𝑎𝑠𝑒</m:t>
                              </m:r>
                            </m:e>
                          </m:d>
                          <m:r>
                            <a:rPr lang="en-US" altLang="zh-CN" b="0" i="1" smtClean="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b="0" i="1" smtClean="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  <m:t>𝑁𝑜</m:t>
                              </m:r>
                              <m:r>
                                <a:rPr lang="zh-CN" altLang="en-US" b="0" i="1" smtClean="0"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b="0" i="1" smtClean="0"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  <m:t>𝐷𝑖𝑠𝑒𝑎𝑠𝑒</m:t>
                              </m:r>
                            </m:e>
                          </m:d>
                          <m:r>
                            <a:rPr lang="en-US" altLang="zh-CN" b="0" i="1" smtClean="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zh-CN" b="0" i="1" smtClean="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b="0" i="1" smtClean="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𝑁𝑜</m:t>
                          </m:r>
                          <m:r>
                            <a:rPr lang="zh-CN" altLang="en-US" b="0" i="1" smtClean="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b="0" i="1" smtClean="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𝑑𝑖𝑠𝑒𝑎𝑠𝑒</m:t>
                          </m:r>
                          <m:r>
                            <a:rPr lang="en-US" altLang="zh-CN" b="0" i="1" smtClean="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dirty="0">
                  <a:highlight>
                    <a:srgbClr val="FFFF00"/>
                  </a:highlight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CD8AEA2-0656-0C49-9561-D7A9A68AB6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2985" y="3540209"/>
                <a:ext cx="10634193" cy="586699"/>
              </a:xfrm>
              <a:prstGeom prst="rect">
                <a:avLst/>
              </a:prstGeom>
              <a:blipFill>
                <a:blip r:embed="rId2"/>
                <a:stretch>
                  <a:fillRect t="-2128" r="-239" b="-191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F1528E4-2343-844C-821D-F274B38D6956}"/>
                  </a:ext>
                </a:extLst>
              </p:cNvPr>
              <p:cNvSpPr txBox="1"/>
              <p:nvPr/>
            </p:nvSpPr>
            <p:spPr>
              <a:xfrm>
                <a:off x="1204768" y="4627607"/>
                <a:ext cx="3582712" cy="5305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0.99×0.005</m:t>
                          </m:r>
                        </m:num>
                        <m:den>
                          <m:r>
                            <a:rPr lang="en-US" altLang="zh-CN" i="1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0.99×0.005</m:t>
                          </m:r>
                          <m:r>
                            <a:rPr lang="en-US" altLang="zh-CN" b="0" i="1" smtClean="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+0.01×0.995</m:t>
                          </m:r>
                        </m:den>
                      </m:f>
                      <m:r>
                        <a:rPr lang="en-US" i="1" smtClean="0"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altLang="zh-CN" b="0" i="1" smtClean="0"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33.2%</m:t>
                      </m:r>
                    </m:oMath>
                  </m:oMathPara>
                </a14:m>
                <a:endParaRPr lang="en-US" dirty="0">
                  <a:highlight>
                    <a:srgbClr val="FFFF00"/>
                  </a:highlight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F1528E4-2343-844C-821D-F274B38D69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4768" y="4627607"/>
                <a:ext cx="3582712" cy="530594"/>
              </a:xfrm>
              <a:prstGeom prst="rect">
                <a:avLst/>
              </a:prstGeom>
              <a:blipFill>
                <a:blip r:embed="rId3"/>
                <a:stretch>
                  <a:fillRect l="-707" r="-1060" b="-139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009A9994-460A-3E49-9E2E-A509B07DD043}"/>
              </a:ext>
            </a:extLst>
          </p:cNvPr>
          <p:cNvSpPr txBox="1"/>
          <p:nvPr/>
        </p:nvSpPr>
        <p:spPr>
          <a:xfrm>
            <a:off x="1062681" y="5869459"/>
            <a:ext cx="63884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u="sng" dirty="0">
                <a:latin typeface="Kaiti SC" panose="02010600040101010101" pitchFamily="2" charset="-122"/>
                <a:ea typeface="Kaiti SC" panose="02010600040101010101" pitchFamily="2" charset="-122"/>
              </a:rPr>
              <a:t>有</a:t>
            </a:r>
            <a:r>
              <a:rPr lang="en-US" altLang="zh-CN" sz="2800" u="sng" dirty="0">
                <a:latin typeface="Kaiti SC" panose="02010600040101010101" pitchFamily="2" charset="-122"/>
                <a:ea typeface="Kaiti SC" panose="02010600040101010101" pitchFamily="2" charset="-122"/>
              </a:rPr>
              <a:t>67%</a:t>
            </a:r>
            <a:r>
              <a:rPr lang="zh-CN" altLang="en-US" sz="2800" u="sng" dirty="0">
                <a:latin typeface="Kaiti SC" panose="02010600040101010101" pitchFamily="2" charset="-122"/>
                <a:ea typeface="Kaiti SC" panose="02010600040101010101" pitchFamily="2" charset="-122"/>
              </a:rPr>
              <a:t>的可能性，</a:t>
            </a:r>
            <a:r>
              <a:rPr lang="en-US" altLang="zh-CN" sz="2800" u="sng" dirty="0">
                <a:latin typeface="Kaiti SC" panose="02010600040101010101" pitchFamily="2" charset="-122"/>
                <a:ea typeface="Kaiti SC" panose="02010600040101010101" pitchFamily="2" charset="-122"/>
              </a:rPr>
              <a:t>TA</a:t>
            </a:r>
            <a:r>
              <a:rPr lang="zh-CN" altLang="en-US" sz="2800" u="sng" dirty="0">
                <a:latin typeface="Kaiti SC" panose="02010600040101010101" pitchFamily="2" charset="-122"/>
                <a:ea typeface="Kaiti SC" panose="02010600040101010101" pitchFamily="2" charset="-122"/>
              </a:rPr>
              <a:t>没有病！</a:t>
            </a:r>
            <a:endParaRPr lang="en-US" sz="2800" u="sng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7DEFE7F-4D71-A44E-B596-47EEB109B0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3851" y="4455292"/>
            <a:ext cx="2248247" cy="2402707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006D60-E666-0046-AF86-7EE9BEA448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A3543-2AD2-8842-ABE5-219686FDD7E3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54956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2E1930-45CC-BB43-BA2F-65B4D66C5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硬币实例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25E8C3-057B-C14F-8BF3-2E1DCA29DB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195230"/>
          </a:xfrm>
        </p:spPr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有两枚硬币，</a:t>
            </a:r>
            <a:b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一枚</a:t>
            </a:r>
            <a:r>
              <a:rPr lang="zh-CN" altLang="en-US" dirty="0">
                <a:highlight>
                  <a:srgbClr val="FF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正常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硬币</a:t>
            </a:r>
            <a:r>
              <a:rPr lang="en-AU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(99%)</a:t>
            </a:r>
            <a:b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一枚</a:t>
            </a:r>
            <a:r>
              <a:rPr lang="zh-CN" altLang="en-US" dirty="0">
                <a:highlight>
                  <a:srgbClr val="FF00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作弊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的硬币，两面是正面 </a:t>
            </a:r>
            <a:r>
              <a:rPr lang="en-AU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(1%)</a:t>
            </a:r>
          </a:p>
          <a:p>
            <a:r>
              <a:rPr lang="zh-CN" altLang="en-AU" dirty="0">
                <a:latin typeface="Kaiti SC" panose="02010600040101010101" pitchFamily="2" charset="-122"/>
                <a:ea typeface="Kaiti SC" panose="02010600040101010101" pitchFamily="2" charset="-122"/>
              </a:rPr>
              <a:t>假设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现在连续看到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3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次正面，那么两种硬币的概率是多少？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EB72773-4A19-7949-BFFA-13A877B4015F}"/>
                  </a:ext>
                </a:extLst>
              </p:cNvPr>
              <p:cNvSpPr txBox="1"/>
              <p:nvPr/>
            </p:nvSpPr>
            <p:spPr>
              <a:xfrm>
                <a:off x="1064722" y="3951959"/>
                <a:ext cx="493058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d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=0.99×0.125=</m:t>
                      </m:r>
                      <m:r>
                        <a:rPr lang="en-AU" b="0" i="1" smtClean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</a:rPr>
                        <m:t>.124</m:t>
                      </m:r>
                    </m:oMath>
                  </m:oMathPara>
                </a14:m>
                <a:endParaRPr lang="en-US" dirty="0">
                  <a:highlight>
                    <a:srgbClr val="FFFF00"/>
                  </a:highlight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EB72773-4A19-7949-BFFA-13A877B401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4722" y="3951959"/>
                <a:ext cx="4930581" cy="276999"/>
              </a:xfrm>
              <a:prstGeom prst="rect">
                <a:avLst/>
              </a:prstGeom>
              <a:blipFill>
                <a:blip r:embed="rId2"/>
                <a:stretch>
                  <a:fillRect l="-773" r="-515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B973229-FC8E-8E41-BEC4-C4C6E0C22D51}"/>
                  </a:ext>
                </a:extLst>
              </p:cNvPr>
              <p:cNvSpPr txBox="1"/>
              <p:nvPr/>
            </p:nvSpPr>
            <p:spPr>
              <a:xfrm>
                <a:off x="1066810" y="4267197"/>
                <a:ext cx="44006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d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=0.01×1=</m:t>
                      </m:r>
                      <m:r>
                        <a:rPr lang="en-AU" b="0" i="1" smtClean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AU" b="0" i="1" smtClean="0">
                          <a:solidFill>
                            <a:schemeClr val="tx1"/>
                          </a:solidFill>
                          <a:highlight>
                            <a:srgbClr val="FF00FF"/>
                          </a:highlight>
                          <a:latin typeface="Cambria Math" panose="02040503050406030204" pitchFamily="18" charset="0"/>
                        </a:rPr>
                        <m:t>01</m:t>
                      </m:r>
                    </m:oMath>
                  </m:oMathPara>
                </a14:m>
                <a:endParaRPr lang="en-US" dirty="0">
                  <a:highlight>
                    <a:srgbClr val="FF00FF"/>
                  </a:highlight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B973229-FC8E-8E41-BEC4-C4C6E0C22D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810" y="4267197"/>
                <a:ext cx="4400692" cy="276999"/>
              </a:xfrm>
              <a:prstGeom prst="rect">
                <a:avLst/>
              </a:prstGeom>
              <a:blipFill>
                <a:blip r:embed="rId3"/>
                <a:stretch>
                  <a:fillRect l="-865" r="-288"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725FE3D-519D-F94B-A662-E180F61FF27A}"/>
                  </a:ext>
                </a:extLst>
              </p:cNvPr>
              <p:cNvSpPr txBox="1"/>
              <p:nvPr/>
            </p:nvSpPr>
            <p:spPr>
              <a:xfrm>
                <a:off x="1064722" y="5054247"/>
                <a:ext cx="4102085" cy="5250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正常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硬币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的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概率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0.124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0.124+0.01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=0.925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725FE3D-519D-F94B-A662-E180F61FF2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4722" y="5054247"/>
                <a:ext cx="4102085" cy="525016"/>
              </a:xfrm>
              <a:prstGeom prst="rect">
                <a:avLst/>
              </a:prstGeom>
              <a:blipFill>
                <a:blip r:embed="rId4"/>
                <a:stretch>
                  <a:fillRect l="-1858" t="-2381" r="-619" b="-1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A1C5B97-D8CA-6A44-8242-8ED492ADB1F9}"/>
                  </a:ext>
                </a:extLst>
              </p:cNvPr>
              <p:cNvSpPr txBox="1"/>
              <p:nvPr/>
            </p:nvSpPr>
            <p:spPr>
              <a:xfrm>
                <a:off x="1066810" y="5695161"/>
                <a:ext cx="4102085" cy="5250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作弊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硬币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的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概率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0.01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0.124+0.01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=0.075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A1C5B97-D8CA-6A44-8242-8ED492ADB1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810" y="5695161"/>
                <a:ext cx="4102085" cy="525016"/>
              </a:xfrm>
              <a:prstGeom prst="rect">
                <a:avLst/>
              </a:prstGeom>
              <a:blipFill>
                <a:blip r:embed="rId5"/>
                <a:stretch>
                  <a:fillRect l="-1858" t="-2326" r="-619" b="-93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D76BED8-C569-A447-89E1-035B1FD951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A3543-2AD2-8842-ABE5-219686FDD7E3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06304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A8F49-C234-C048-A6BA-6E6A7771C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Kaiti SC" panose="02010600040101010101" pitchFamily="2" charset="-122"/>
                <a:ea typeface="Kaiti SC" panose="02010600040101010101" pitchFamily="2" charset="-122"/>
              </a:rPr>
              <a:t>Take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home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message</a:t>
            </a:r>
            <a:r>
              <a:rPr lang="en-US" altLang="zh-CN" dirty="0">
                <a:highlight>
                  <a:srgbClr val="FF00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!!!!!</a:t>
            </a:r>
            <a:endParaRPr lang="en-US" dirty="0">
              <a:highlight>
                <a:srgbClr val="FF00FF"/>
              </a:highlight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9DE4D3-A817-DE41-A795-B4B37DF47F1C}"/>
              </a:ext>
            </a:extLst>
          </p:cNvPr>
          <p:cNvSpPr txBox="1"/>
          <p:nvPr/>
        </p:nvSpPr>
        <p:spPr>
          <a:xfrm>
            <a:off x="2229633" y="1565759"/>
            <a:ext cx="784338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Kaiti SC" panose="02010600040101010101" pitchFamily="2" charset="-122"/>
                <a:ea typeface="Kaiti SC" panose="02010600040101010101" pitchFamily="2" charset="-122"/>
              </a:rPr>
              <a:t>y=[1,2,</a:t>
            </a:r>
            <a:r>
              <a:rPr lang="en-US" sz="2800" dirty="0">
                <a:highlight>
                  <a:srgbClr val="FF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3</a:t>
            </a:r>
            <a:r>
              <a:rPr lang="en-US" sz="2800" dirty="0">
                <a:latin typeface="Kaiti SC" panose="02010600040101010101" pitchFamily="2" charset="-122"/>
                <a:ea typeface="Kaiti SC" panose="02010600040101010101" pitchFamily="2" charset="-122"/>
              </a:rPr>
              <a:t>,</a:t>
            </a:r>
            <a:r>
              <a:rPr lang="en-US" altLang="zh-CN" sz="2800" dirty="0">
                <a:latin typeface="Kaiti SC" panose="02010600040101010101" pitchFamily="2" charset="-122"/>
                <a:ea typeface="Kaiti SC" panose="02010600040101010101" pitchFamily="2" charset="-122"/>
              </a:rPr>
              <a:t>4,10</a:t>
            </a:r>
            <a:r>
              <a:rPr lang="en-US" sz="2800" dirty="0">
                <a:latin typeface="Kaiti SC" panose="02010600040101010101" pitchFamily="2" charset="-122"/>
                <a:ea typeface="Kaiti SC" panose="02010600040101010101" pitchFamily="2" charset="-122"/>
              </a:rPr>
              <a:t>]</a:t>
            </a:r>
            <a:r>
              <a:rPr lang="en-US" altLang="zh-CN" sz="2800" dirty="0">
                <a:latin typeface="Kaiti SC" panose="02010600040101010101" pitchFamily="2" charset="-122"/>
                <a:ea typeface="Kaiti SC" panose="02010600040101010101" pitchFamily="2" charset="-122"/>
              </a:rPr>
              <a:t>—</a:t>
            </a:r>
            <a:r>
              <a:rPr lang="zh-CN" altLang="en-US" sz="2800" dirty="0">
                <a:latin typeface="Kaiti SC" panose="02010600040101010101" pitchFamily="2" charset="-122"/>
                <a:ea typeface="Kaiti SC" panose="02010600040101010101" pitchFamily="2" charset="-122"/>
              </a:rPr>
              <a:t>奇数个样本</a:t>
            </a:r>
            <a:endParaRPr lang="en-US" sz="28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sz="2800" dirty="0">
                <a:latin typeface="Kaiti SC" panose="02010600040101010101" pitchFamily="2" charset="-122"/>
                <a:ea typeface="Kaiti SC" panose="02010600040101010101" pitchFamily="2" charset="-122"/>
              </a:rPr>
              <a:t>均值</a:t>
            </a:r>
            <a:r>
              <a:rPr lang="en-US" altLang="zh-CN" sz="2800" dirty="0">
                <a:latin typeface="Kaiti SC" panose="02010600040101010101" pitchFamily="2" charset="-122"/>
                <a:ea typeface="Kaiti SC" panose="02010600040101010101" pitchFamily="2" charset="-122"/>
              </a:rPr>
              <a:t>=(1+2+3+4+10)/5=4</a:t>
            </a:r>
            <a:endParaRPr lang="en-US" sz="28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sz="2800" dirty="0">
                <a:latin typeface="Kaiti SC" panose="02010600040101010101" pitchFamily="2" charset="-122"/>
                <a:ea typeface="Kaiti SC" panose="02010600040101010101" pitchFamily="2" charset="-122"/>
              </a:rPr>
              <a:t>中位数</a:t>
            </a:r>
            <a:r>
              <a:rPr lang="en-US" altLang="zh-CN" sz="2800" dirty="0">
                <a:latin typeface="Kaiti SC" panose="02010600040101010101" pitchFamily="2" charset="-122"/>
                <a:ea typeface="Kaiti SC" panose="02010600040101010101" pitchFamily="2" charset="-122"/>
              </a:rPr>
              <a:t>3</a:t>
            </a:r>
          </a:p>
          <a:p>
            <a:endParaRPr lang="en-US" sz="2800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D234EE-E275-364E-BF82-D10FAC3CA8CE}"/>
              </a:ext>
            </a:extLst>
          </p:cNvPr>
          <p:cNvSpPr txBox="1"/>
          <p:nvPr/>
        </p:nvSpPr>
        <p:spPr>
          <a:xfrm>
            <a:off x="2118986" y="3659689"/>
            <a:ext cx="706259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Kaiti SC" panose="02010600040101010101" pitchFamily="2" charset="-122"/>
                <a:ea typeface="Kaiti SC" panose="02010600040101010101" pitchFamily="2" charset="-122"/>
              </a:rPr>
              <a:t>y=[1,</a:t>
            </a:r>
            <a:r>
              <a:rPr lang="en-US" sz="2800" dirty="0">
                <a:highlight>
                  <a:srgbClr val="00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2,3</a:t>
            </a:r>
            <a:r>
              <a:rPr lang="en-US" sz="2800" dirty="0">
                <a:latin typeface="Kaiti SC" panose="02010600040101010101" pitchFamily="2" charset="-122"/>
                <a:ea typeface="Kaiti SC" panose="02010600040101010101" pitchFamily="2" charset="-122"/>
              </a:rPr>
              <a:t>,</a:t>
            </a:r>
            <a:r>
              <a:rPr lang="en-US" altLang="zh-CN" sz="2800" dirty="0">
                <a:latin typeface="Kaiti SC" panose="02010600040101010101" pitchFamily="2" charset="-122"/>
                <a:ea typeface="Kaiti SC" panose="02010600040101010101" pitchFamily="2" charset="-122"/>
              </a:rPr>
              <a:t>6</a:t>
            </a:r>
            <a:r>
              <a:rPr lang="en-US" sz="2800" dirty="0">
                <a:latin typeface="Kaiti SC" panose="02010600040101010101" pitchFamily="2" charset="-122"/>
                <a:ea typeface="Kaiti SC" panose="02010600040101010101" pitchFamily="2" charset="-122"/>
              </a:rPr>
              <a:t>]</a:t>
            </a:r>
            <a:r>
              <a:rPr lang="en-US" altLang="zh-CN" sz="2800" dirty="0">
                <a:latin typeface="Kaiti SC" panose="02010600040101010101" pitchFamily="2" charset="-122"/>
                <a:ea typeface="Kaiti SC" panose="02010600040101010101" pitchFamily="2" charset="-122"/>
              </a:rPr>
              <a:t>—</a:t>
            </a:r>
            <a:r>
              <a:rPr lang="zh-CN" altLang="en-US" sz="2800" dirty="0">
                <a:latin typeface="Kaiti SC" panose="02010600040101010101" pitchFamily="2" charset="-122"/>
                <a:ea typeface="Kaiti SC" panose="02010600040101010101" pitchFamily="2" charset="-122"/>
              </a:rPr>
              <a:t>偶数偶数个</a:t>
            </a:r>
            <a:endParaRPr lang="en-US" sz="28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sz="2800" dirty="0">
                <a:latin typeface="Kaiti SC" panose="02010600040101010101" pitchFamily="2" charset="-122"/>
                <a:ea typeface="Kaiti SC" panose="02010600040101010101" pitchFamily="2" charset="-122"/>
              </a:rPr>
              <a:t>均值</a:t>
            </a:r>
            <a:r>
              <a:rPr lang="en-US" altLang="zh-CN" sz="2800" dirty="0">
                <a:latin typeface="Kaiti SC" panose="02010600040101010101" pitchFamily="2" charset="-122"/>
                <a:ea typeface="Kaiti SC" panose="02010600040101010101" pitchFamily="2" charset="-122"/>
              </a:rPr>
              <a:t>=(1+2+3+6)/4=3</a:t>
            </a:r>
            <a:endParaRPr lang="en-US" sz="28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sz="2800" dirty="0">
                <a:latin typeface="Kaiti SC" panose="02010600040101010101" pitchFamily="2" charset="-122"/>
                <a:ea typeface="Kaiti SC" panose="02010600040101010101" pitchFamily="2" charset="-122"/>
              </a:rPr>
              <a:t>中位数</a:t>
            </a:r>
            <a:r>
              <a:rPr lang="en-US" altLang="zh-CN" sz="2800" dirty="0">
                <a:latin typeface="Kaiti SC" panose="02010600040101010101" pitchFamily="2" charset="-122"/>
                <a:ea typeface="Kaiti SC" panose="02010600040101010101" pitchFamily="2" charset="-122"/>
              </a:rPr>
              <a:t>[</a:t>
            </a:r>
            <a:r>
              <a:rPr lang="en-US" altLang="zh-CN" sz="2800" dirty="0">
                <a:highlight>
                  <a:srgbClr val="00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2</a:t>
            </a:r>
            <a:r>
              <a:rPr lang="en-US" altLang="zh-CN" sz="2800" dirty="0">
                <a:latin typeface="Kaiti SC" panose="02010600040101010101" pitchFamily="2" charset="-122"/>
                <a:ea typeface="Kaiti SC" panose="02010600040101010101" pitchFamily="2" charset="-122"/>
              </a:rPr>
              <a:t>+</a:t>
            </a:r>
            <a:r>
              <a:rPr lang="en-US" altLang="zh-CN" sz="2800" dirty="0">
                <a:highlight>
                  <a:srgbClr val="00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3</a:t>
            </a:r>
            <a:r>
              <a:rPr lang="en-US" altLang="zh-CN" sz="2800" dirty="0">
                <a:latin typeface="Kaiti SC" panose="02010600040101010101" pitchFamily="2" charset="-122"/>
                <a:ea typeface="Kaiti SC" panose="02010600040101010101" pitchFamily="2" charset="-122"/>
              </a:rPr>
              <a:t>]/2=2.5</a:t>
            </a:r>
          </a:p>
          <a:p>
            <a:endParaRPr lang="en-US" sz="2800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81E300-09E5-BB42-AD3B-07E5022F94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A3543-2AD2-8842-ABE5-219686FDD7E3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21195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CD7B0D-E367-6E4D-8F49-2B7E687B0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单样本均值统计检查</a:t>
            </a:r>
            <a:r>
              <a:rPr lang="en-AU" altLang="zh-CN" dirty="0">
                <a:highlight>
                  <a:srgbClr val="FF00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!!!!!</a:t>
            </a:r>
            <a:endParaRPr lang="en-US" dirty="0">
              <a:highlight>
                <a:srgbClr val="FF00FF"/>
              </a:highlight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9E20ABC3-0997-7F4C-A94F-C2F0458DC42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26458359"/>
              </p:ext>
            </p:extLst>
          </p:nvPr>
        </p:nvGraphicFramePr>
        <p:xfrm>
          <a:off x="1524000" y="1952580"/>
          <a:ext cx="9144000" cy="325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095" name="Document" r:id="rId3" imgW="9144000" imgH="3251200" progId="Word.Document.12">
                  <p:embed/>
                </p:oleObj>
              </mc:Choice>
              <mc:Fallback>
                <p:oleObj name="Document" r:id="rId3" imgW="9144000" imgH="3251200" progId="Word.Document.12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D8735390-13C1-664D-AA83-C66B460D4DC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24000" y="1952580"/>
                        <a:ext cx="9144000" cy="3251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BB0CE1-0620-D24B-9713-D25C0D9EE7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A3543-2AD2-8842-ABE5-219686FDD7E3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3296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8E209-C517-FF46-B260-3AAFD25D9E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加“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1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”游戏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E2C423-8D95-7E4A-AE72-9D421CF4C46B}"/>
              </a:ext>
            </a:extLst>
          </p:cNvPr>
          <p:cNvSpPr txBox="1"/>
          <p:nvPr/>
        </p:nvSpPr>
        <p:spPr>
          <a:xfrm>
            <a:off x="1114816" y="1690688"/>
            <a:ext cx="24676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highlight>
                  <a:srgbClr val="FFFF00"/>
                </a:highlight>
              </a:rPr>
              <a:t>2</a:t>
            </a:r>
            <a:r>
              <a:rPr lang="en-US" altLang="zh-CN" sz="4000" dirty="0">
                <a:highlight>
                  <a:srgbClr val="00FF00"/>
                </a:highlight>
              </a:rPr>
              <a:t>1</a:t>
            </a:r>
            <a:r>
              <a:rPr lang="en-US" altLang="zh-CN" sz="4000" dirty="0">
                <a:highlight>
                  <a:srgbClr val="FF00FF"/>
                </a:highlight>
              </a:rPr>
              <a:t>2</a:t>
            </a:r>
            <a:r>
              <a:rPr lang="en-US" altLang="zh-CN" sz="4000" dirty="0">
                <a:highlight>
                  <a:srgbClr val="C0C0C0"/>
                </a:highlight>
              </a:rPr>
              <a:t>4</a:t>
            </a:r>
            <a:endParaRPr lang="en-US" sz="4000" dirty="0">
              <a:highlight>
                <a:srgbClr val="C0C0C0"/>
              </a:highligh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E30E8A-9C4C-0344-B68C-49336732A0B7}"/>
              </a:ext>
            </a:extLst>
          </p:cNvPr>
          <p:cNvSpPr txBox="1"/>
          <p:nvPr/>
        </p:nvSpPr>
        <p:spPr>
          <a:xfrm>
            <a:off x="1118992" y="2922412"/>
            <a:ext cx="24676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highlight>
                  <a:srgbClr val="FFFF00"/>
                </a:highlight>
              </a:rPr>
              <a:t>6</a:t>
            </a:r>
            <a:r>
              <a:rPr lang="en-US" altLang="zh-CN" sz="4000" dirty="0">
                <a:highlight>
                  <a:srgbClr val="00FF00"/>
                </a:highlight>
              </a:rPr>
              <a:t>5</a:t>
            </a:r>
            <a:r>
              <a:rPr lang="en-US" altLang="zh-CN" sz="4000" dirty="0">
                <a:highlight>
                  <a:srgbClr val="FF00FF"/>
                </a:highlight>
              </a:rPr>
              <a:t>3</a:t>
            </a:r>
            <a:r>
              <a:rPr lang="en-US" altLang="zh-CN" sz="4000" dirty="0">
                <a:highlight>
                  <a:srgbClr val="C0C0C0"/>
                </a:highlight>
              </a:rPr>
              <a:t>4</a:t>
            </a:r>
            <a:endParaRPr lang="en-US" sz="4000" dirty="0">
              <a:highlight>
                <a:srgbClr val="C0C0C0"/>
              </a:highligh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BD0CFC-1053-0C41-9235-05061A36D418}"/>
              </a:ext>
            </a:extLst>
          </p:cNvPr>
          <p:cNvSpPr txBox="1"/>
          <p:nvPr/>
        </p:nvSpPr>
        <p:spPr>
          <a:xfrm>
            <a:off x="1121080" y="4026788"/>
            <a:ext cx="24676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highlight>
                  <a:srgbClr val="FFFF00"/>
                </a:highlight>
              </a:rPr>
              <a:t>8</a:t>
            </a:r>
            <a:r>
              <a:rPr lang="en-US" altLang="zh-CN" sz="4000" dirty="0">
                <a:highlight>
                  <a:srgbClr val="00FF00"/>
                </a:highlight>
              </a:rPr>
              <a:t>7</a:t>
            </a:r>
            <a:r>
              <a:rPr lang="en-US" altLang="zh-CN" sz="4000" dirty="0">
                <a:highlight>
                  <a:srgbClr val="FF00FF"/>
                </a:highlight>
              </a:rPr>
              <a:t>1</a:t>
            </a:r>
            <a:r>
              <a:rPr lang="en-US" altLang="zh-CN" sz="4000" dirty="0">
                <a:highlight>
                  <a:srgbClr val="C0C0C0"/>
                </a:highlight>
              </a:rPr>
              <a:t>6</a:t>
            </a:r>
            <a:endParaRPr lang="en-US" sz="4000" dirty="0">
              <a:highlight>
                <a:srgbClr val="C0C0C0"/>
              </a:highlight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7A48B7-064B-F347-A6EB-EE6AF4C79F32}"/>
              </a:ext>
            </a:extLst>
          </p:cNvPr>
          <p:cNvSpPr txBox="1"/>
          <p:nvPr/>
        </p:nvSpPr>
        <p:spPr>
          <a:xfrm>
            <a:off x="4849652" y="1680250"/>
            <a:ext cx="24676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highlight>
                  <a:srgbClr val="FFFF00"/>
                </a:highlight>
              </a:rPr>
              <a:t>3</a:t>
            </a:r>
            <a:r>
              <a:rPr lang="en-US" altLang="zh-CN" sz="4000" dirty="0">
                <a:highlight>
                  <a:srgbClr val="00FF00"/>
                </a:highlight>
              </a:rPr>
              <a:t>2</a:t>
            </a:r>
            <a:r>
              <a:rPr lang="en-US" altLang="zh-CN" sz="4000" dirty="0">
                <a:highlight>
                  <a:srgbClr val="FF00FF"/>
                </a:highlight>
              </a:rPr>
              <a:t>3</a:t>
            </a:r>
            <a:r>
              <a:rPr lang="en-US" altLang="zh-CN" sz="4000" dirty="0">
                <a:highlight>
                  <a:srgbClr val="C0C0C0"/>
                </a:highlight>
              </a:rPr>
              <a:t>5</a:t>
            </a:r>
            <a:endParaRPr lang="en-US" sz="4000" dirty="0">
              <a:highlight>
                <a:srgbClr val="C0C0C0"/>
              </a:highlight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80DEBF-5816-BB42-A704-A770D00CE795}"/>
              </a:ext>
            </a:extLst>
          </p:cNvPr>
          <p:cNvSpPr txBox="1"/>
          <p:nvPr/>
        </p:nvSpPr>
        <p:spPr>
          <a:xfrm>
            <a:off x="4853828" y="2924500"/>
            <a:ext cx="24676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highlight>
                  <a:srgbClr val="FFFF00"/>
                </a:highlight>
              </a:rPr>
              <a:t>7</a:t>
            </a:r>
            <a:r>
              <a:rPr lang="en-US" altLang="zh-CN" sz="4000" dirty="0">
                <a:highlight>
                  <a:srgbClr val="00FF00"/>
                </a:highlight>
              </a:rPr>
              <a:t>6</a:t>
            </a:r>
            <a:r>
              <a:rPr lang="en-US" altLang="zh-CN" sz="4000" dirty="0">
                <a:highlight>
                  <a:srgbClr val="FF00FF"/>
                </a:highlight>
              </a:rPr>
              <a:t>4</a:t>
            </a:r>
            <a:r>
              <a:rPr lang="en-US" altLang="zh-CN" sz="4000" dirty="0">
                <a:highlight>
                  <a:srgbClr val="C0C0C0"/>
                </a:highlight>
              </a:rPr>
              <a:t>5</a:t>
            </a:r>
            <a:endParaRPr lang="en-US" sz="4000" dirty="0">
              <a:highlight>
                <a:srgbClr val="C0C0C0"/>
              </a:highlight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78F00C-691A-DA48-B021-E73AD4CDCE4F}"/>
              </a:ext>
            </a:extLst>
          </p:cNvPr>
          <p:cNvSpPr txBox="1"/>
          <p:nvPr/>
        </p:nvSpPr>
        <p:spPr>
          <a:xfrm>
            <a:off x="4868442" y="3991298"/>
            <a:ext cx="24676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highlight>
                  <a:srgbClr val="FFFF00"/>
                </a:highlight>
              </a:rPr>
              <a:t>9</a:t>
            </a:r>
            <a:r>
              <a:rPr lang="en-US" altLang="zh-CN" sz="4000" dirty="0">
                <a:highlight>
                  <a:srgbClr val="00FF00"/>
                </a:highlight>
              </a:rPr>
              <a:t>8</a:t>
            </a:r>
            <a:r>
              <a:rPr lang="en-US" altLang="zh-CN" sz="4000" dirty="0">
                <a:highlight>
                  <a:srgbClr val="FF00FF"/>
                </a:highlight>
              </a:rPr>
              <a:t>2</a:t>
            </a:r>
            <a:r>
              <a:rPr lang="en-US" altLang="zh-CN" sz="4000" dirty="0">
                <a:highlight>
                  <a:srgbClr val="C0C0C0"/>
                </a:highlight>
              </a:rPr>
              <a:t>7</a:t>
            </a:r>
            <a:endParaRPr lang="en-US" sz="4000" dirty="0">
              <a:highlight>
                <a:srgbClr val="C0C0C0"/>
              </a:highlight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CFF87C4-54F0-2E48-83CB-BA9CAE8414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A3543-2AD2-8842-ABE5-219686FDD7E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017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3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/>
      <p:bldP spid="10" grpId="0"/>
      <p:bldP spid="1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8E209-C517-FF46-B260-3AAFD25D9E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加“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2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”游戏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E2C423-8D95-7E4A-AE72-9D421CF4C46B}"/>
              </a:ext>
            </a:extLst>
          </p:cNvPr>
          <p:cNvSpPr txBox="1"/>
          <p:nvPr/>
        </p:nvSpPr>
        <p:spPr>
          <a:xfrm>
            <a:off x="1114816" y="1690688"/>
            <a:ext cx="24676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highlight>
                  <a:srgbClr val="C0C0C0"/>
                </a:highlight>
              </a:rPr>
              <a:t>2</a:t>
            </a:r>
            <a:r>
              <a:rPr lang="en-US" altLang="zh-CN" sz="4000" dirty="0">
                <a:highlight>
                  <a:srgbClr val="00FF00"/>
                </a:highlight>
              </a:rPr>
              <a:t>1</a:t>
            </a:r>
            <a:r>
              <a:rPr lang="en-US" altLang="zh-CN" sz="4000" dirty="0">
                <a:highlight>
                  <a:srgbClr val="FFFF00"/>
                </a:highlight>
              </a:rPr>
              <a:t>2</a:t>
            </a:r>
            <a:r>
              <a:rPr lang="en-US" altLang="zh-CN" sz="4000" dirty="0">
                <a:highlight>
                  <a:srgbClr val="00FFFF"/>
                </a:highlight>
              </a:rPr>
              <a:t>4</a:t>
            </a:r>
            <a:endParaRPr lang="en-US" sz="4000" dirty="0">
              <a:highlight>
                <a:srgbClr val="00FFFF"/>
              </a:highligh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E30E8A-9C4C-0344-B68C-49336732A0B7}"/>
              </a:ext>
            </a:extLst>
          </p:cNvPr>
          <p:cNvSpPr txBox="1"/>
          <p:nvPr/>
        </p:nvSpPr>
        <p:spPr>
          <a:xfrm>
            <a:off x="1118992" y="2922412"/>
            <a:ext cx="24676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highlight>
                  <a:srgbClr val="C0C0C0"/>
                </a:highlight>
              </a:rPr>
              <a:t>6</a:t>
            </a:r>
            <a:r>
              <a:rPr lang="en-US" altLang="zh-CN" sz="4000" dirty="0">
                <a:highlight>
                  <a:srgbClr val="00FF00"/>
                </a:highlight>
              </a:rPr>
              <a:t>5</a:t>
            </a:r>
            <a:r>
              <a:rPr lang="en-US" altLang="zh-CN" sz="4000" dirty="0">
                <a:highlight>
                  <a:srgbClr val="FFFF00"/>
                </a:highlight>
              </a:rPr>
              <a:t>3</a:t>
            </a:r>
            <a:r>
              <a:rPr lang="en-US" altLang="zh-CN" sz="4000" dirty="0">
                <a:highlight>
                  <a:srgbClr val="00FFFF"/>
                </a:highlight>
              </a:rPr>
              <a:t>4</a:t>
            </a:r>
            <a:endParaRPr lang="en-US" sz="4000" dirty="0">
              <a:highlight>
                <a:srgbClr val="00FFFF"/>
              </a:highligh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BD0CFC-1053-0C41-9235-05061A36D418}"/>
              </a:ext>
            </a:extLst>
          </p:cNvPr>
          <p:cNvSpPr txBox="1"/>
          <p:nvPr/>
        </p:nvSpPr>
        <p:spPr>
          <a:xfrm>
            <a:off x="1121080" y="4026788"/>
            <a:ext cx="24676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highlight>
                  <a:srgbClr val="C0C0C0"/>
                </a:highlight>
              </a:rPr>
              <a:t>6</a:t>
            </a:r>
            <a:r>
              <a:rPr lang="en-US" altLang="zh-CN" sz="4000" dirty="0">
                <a:highlight>
                  <a:srgbClr val="00FF00"/>
                </a:highlight>
              </a:rPr>
              <a:t>7</a:t>
            </a:r>
            <a:r>
              <a:rPr lang="en-US" altLang="zh-CN" sz="4000" dirty="0">
                <a:highlight>
                  <a:srgbClr val="FFFF00"/>
                </a:highlight>
              </a:rPr>
              <a:t>1</a:t>
            </a:r>
            <a:r>
              <a:rPr lang="en-US" altLang="zh-CN" sz="4000" dirty="0">
                <a:highlight>
                  <a:srgbClr val="00FFFF"/>
                </a:highlight>
              </a:rPr>
              <a:t>6</a:t>
            </a:r>
            <a:endParaRPr lang="en-US" sz="4000" dirty="0">
              <a:highlight>
                <a:srgbClr val="00FFFF"/>
              </a:highlight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7A48B7-064B-F347-A6EB-EE6AF4C79F32}"/>
              </a:ext>
            </a:extLst>
          </p:cNvPr>
          <p:cNvSpPr txBox="1"/>
          <p:nvPr/>
        </p:nvSpPr>
        <p:spPr>
          <a:xfrm>
            <a:off x="4849652" y="1680250"/>
            <a:ext cx="24676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highlight>
                  <a:srgbClr val="C0C0C0"/>
                </a:highlight>
              </a:rPr>
              <a:t>4</a:t>
            </a:r>
            <a:r>
              <a:rPr lang="en-US" altLang="zh-CN" sz="4000" dirty="0">
                <a:highlight>
                  <a:srgbClr val="00FF00"/>
                </a:highlight>
              </a:rPr>
              <a:t>3</a:t>
            </a:r>
            <a:r>
              <a:rPr lang="en-US" altLang="zh-CN" sz="4000" dirty="0">
                <a:highlight>
                  <a:srgbClr val="FFFF00"/>
                </a:highlight>
              </a:rPr>
              <a:t>4</a:t>
            </a:r>
            <a:r>
              <a:rPr lang="en-US" altLang="zh-CN" sz="4000" dirty="0">
                <a:highlight>
                  <a:srgbClr val="00FFFF"/>
                </a:highlight>
              </a:rPr>
              <a:t>6</a:t>
            </a:r>
            <a:endParaRPr lang="en-US" sz="4000" dirty="0">
              <a:highlight>
                <a:srgbClr val="00FFFF"/>
              </a:highlight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80DEBF-5816-BB42-A704-A770D00CE795}"/>
              </a:ext>
            </a:extLst>
          </p:cNvPr>
          <p:cNvSpPr txBox="1"/>
          <p:nvPr/>
        </p:nvSpPr>
        <p:spPr>
          <a:xfrm>
            <a:off x="4853828" y="2924500"/>
            <a:ext cx="24676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highlight>
                  <a:srgbClr val="C0C0C0"/>
                </a:highlight>
              </a:rPr>
              <a:t>8</a:t>
            </a:r>
            <a:r>
              <a:rPr lang="en-US" altLang="zh-CN" sz="4000" dirty="0">
                <a:highlight>
                  <a:srgbClr val="00FF00"/>
                </a:highlight>
              </a:rPr>
              <a:t>7</a:t>
            </a:r>
            <a:r>
              <a:rPr lang="en-US" altLang="zh-CN" sz="4000" dirty="0">
                <a:highlight>
                  <a:srgbClr val="FFFF00"/>
                </a:highlight>
              </a:rPr>
              <a:t>5</a:t>
            </a:r>
            <a:r>
              <a:rPr lang="en-US" altLang="zh-CN" sz="4000" dirty="0">
                <a:highlight>
                  <a:srgbClr val="00FFFF"/>
                </a:highlight>
              </a:rPr>
              <a:t>6</a:t>
            </a:r>
            <a:endParaRPr lang="en-US" sz="4000" dirty="0">
              <a:highlight>
                <a:srgbClr val="00FFFF"/>
              </a:highlight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78F00C-691A-DA48-B021-E73AD4CDCE4F}"/>
              </a:ext>
            </a:extLst>
          </p:cNvPr>
          <p:cNvSpPr txBox="1"/>
          <p:nvPr/>
        </p:nvSpPr>
        <p:spPr>
          <a:xfrm>
            <a:off x="4868442" y="3991298"/>
            <a:ext cx="24676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highlight>
                  <a:srgbClr val="C0C0C0"/>
                </a:highlight>
              </a:rPr>
              <a:t>8</a:t>
            </a:r>
            <a:r>
              <a:rPr lang="en-US" altLang="zh-CN" sz="4000" dirty="0">
                <a:highlight>
                  <a:srgbClr val="00FF00"/>
                </a:highlight>
              </a:rPr>
              <a:t>9</a:t>
            </a:r>
            <a:r>
              <a:rPr lang="en-US" altLang="zh-CN" sz="4000" dirty="0">
                <a:highlight>
                  <a:srgbClr val="FFFF00"/>
                </a:highlight>
              </a:rPr>
              <a:t>3</a:t>
            </a:r>
            <a:r>
              <a:rPr lang="en-US" altLang="zh-CN" sz="4000" dirty="0">
                <a:highlight>
                  <a:srgbClr val="00FFFF"/>
                </a:highlight>
              </a:rPr>
              <a:t>8</a:t>
            </a:r>
            <a:endParaRPr lang="en-US" sz="4000" dirty="0">
              <a:highlight>
                <a:srgbClr val="00FFFF"/>
              </a:highlight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EFCD8B5-CCB4-C54E-9604-7D39A8A91A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A3543-2AD2-8842-ABE5-219686FDD7E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198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3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/>
      <p:bldP spid="10" grpId="0"/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8E209-C517-FF46-B260-3AAFD25D9E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加“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3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”游戏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E2C423-8D95-7E4A-AE72-9D421CF4C46B}"/>
              </a:ext>
            </a:extLst>
          </p:cNvPr>
          <p:cNvSpPr txBox="1"/>
          <p:nvPr/>
        </p:nvSpPr>
        <p:spPr>
          <a:xfrm>
            <a:off x="1114816" y="1690688"/>
            <a:ext cx="24676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highlight>
                  <a:srgbClr val="C0C0C0"/>
                </a:highlight>
              </a:rPr>
              <a:t>2</a:t>
            </a:r>
            <a:r>
              <a:rPr lang="en-US" altLang="zh-CN" sz="4000" dirty="0">
                <a:highlight>
                  <a:srgbClr val="00FF00"/>
                </a:highlight>
              </a:rPr>
              <a:t>1</a:t>
            </a:r>
            <a:r>
              <a:rPr lang="en-US" altLang="zh-CN" sz="4000" dirty="0">
                <a:highlight>
                  <a:srgbClr val="FFFF00"/>
                </a:highlight>
              </a:rPr>
              <a:t>2</a:t>
            </a:r>
            <a:r>
              <a:rPr lang="en-US" altLang="zh-CN" sz="4000" dirty="0">
                <a:highlight>
                  <a:srgbClr val="00FFFF"/>
                </a:highlight>
              </a:rPr>
              <a:t>4</a:t>
            </a:r>
            <a:endParaRPr lang="en-US" sz="4000" dirty="0">
              <a:highlight>
                <a:srgbClr val="00FFFF"/>
              </a:highligh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E30E8A-9C4C-0344-B68C-49336732A0B7}"/>
              </a:ext>
            </a:extLst>
          </p:cNvPr>
          <p:cNvSpPr txBox="1"/>
          <p:nvPr/>
        </p:nvSpPr>
        <p:spPr>
          <a:xfrm>
            <a:off x="1118992" y="2922412"/>
            <a:ext cx="24676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highlight>
                  <a:srgbClr val="C0C0C0"/>
                </a:highlight>
              </a:rPr>
              <a:t>6</a:t>
            </a:r>
            <a:r>
              <a:rPr lang="en-US" altLang="zh-CN" sz="4000" dirty="0">
                <a:highlight>
                  <a:srgbClr val="00FF00"/>
                </a:highlight>
              </a:rPr>
              <a:t>5</a:t>
            </a:r>
            <a:r>
              <a:rPr lang="en-US" altLang="zh-CN" sz="4000" dirty="0">
                <a:highlight>
                  <a:srgbClr val="FFFF00"/>
                </a:highlight>
              </a:rPr>
              <a:t>3</a:t>
            </a:r>
            <a:r>
              <a:rPr lang="en-US" altLang="zh-CN" sz="4000" dirty="0">
                <a:highlight>
                  <a:srgbClr val="00FFFF"/>
                </a:highlight>
              </a:rPr>
              <a:t>4</a:t>
            </a:r>
            <a:endParaRPr lang="en-US" sz="4000" dirty="0">
              <a:highlight>
                <a:srgbClr val="00FFFF"/>
              </a:highligh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BD0CFC-1053-0C41-9235-05061A36D418}"/>
              </a:ext>
            </a:extLst>
          </p:cNvPr>
          <p:cNvSpPr txBox="1"/>
          <p:nvPr/>
        </p:nvSpPr>
        <p:spPr>
          <a:xfrm>
            <a:off x="1121080" y="4026788"/>
            <a:ext cx="24676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highlight>
                  <a:srgbClr val="C0C0C0"/>
                </a:highlight>
              </a:rPr>
              <a:t>6</a:t>
            </a:r>
            <a:r>
              <a:rPr lang="en-US" altLang="zh-CN" sz="4000" dirty="0">
                <a:highlight>
                  <a:srgbClr val="00FF00"/>
                </a:highlight>
              </a:rPr>
              <a:t>7</a:t>
            </a:r>
            <a:r>
              <a:rPr lang="en-US" altLang="zh-CN" sz="4000" dirty="0">
                <a:highlight>
                  <a:srgbClr val="FFFF00"/>
                </a:highlight>
              </a:rPr>
              <a:t>1</a:t>
            </a:r>
            <a:r>
              <a:rPr lang="en-US" altLang="zh-CN" sz="4000" dirty="0">
                <a:highlight>
                  <a:srgbClr val="00FFFF"/>
                </a:highlight>
              </a:rPr>
              <a:t>6</a:t>
            </a:r>
            <a:endParaRPr lang="en-US" sz="4000" dirty="0">
              <a:highlight>
                <a:srgbClr val="00FFFF"/>
              </a:highlight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7A48B7-064B-F347-A6EB-EE6AF4C79F32}"/>
              </a:ext>
            </a:extLst>
          </p:cNvPr>
          <p:cNvSpPr txBox="1"/>
          <p:nvPr/>
        </p:nvSpPr>
        <p:spPr>
          <a:xfrm>
            <a:off x="4849652" y="1680250"/>
            <a:ext cx="24676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highlight>
                  <a:srgbClr val="C0C0C0"/>
                </a:highlight>
              </a:rPr>
              <a:t>5</a:t>
            </a:r>
            <a:r>
              <a:rPr lang="en-US" altLang="zh-CN" sz="4000" dirty="0">
                <a:highlight>
                  <a:srgbClr val="00FF00"/>
                </a:highlight>
              </a:rPr>
              <a:t>4</a:t>
            </a:r>
            <a:r>
              <a:rPr lang="en-US" altLang="zh-CN" sz="4000" dirty="0">
                <a:highlight>
                  <a:srgbClr val="FFFF00"/>
                </a:highlight>
              </a:rPr>
              <a:t>5</a:t>
            </a:r>
            <a:r>
              <a:rPr lang="en-US" altLang="zh-CN" sz="4000" dirty="0">
                <a:highlight>
                  <a:srgbClr val="00FFFF"/>
                </a:highlight>
              </a:rPr>
              <a:t>7</a:t>
            </a:r>
            <a:endParaRPr lang="en-US" sz="4000" dirty="0">
              <a:highlight>
                <a:srgbClr val="00FFFF"/>
              </a:highlight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80DEBF-5816-BB42-A704-A770D00CE795}"/>
              </a:ext>
            </a:extLst>
          </p:cNvPr>
          <p:cNvSpPr txBox="1"/>
          <p:nvPr/>
        </p:nvSpPr>
        <p:spPr>
          <a:xfrm>
            <a:off x="4853828" y="2924500"/>
            <a:ext cx="24676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highlight>
                  <a:srgbClr val="C0C0C0"/>
                </a:highlight>
              </a:rPr>
              <a:t>9</a:t>
            </a:r>
            <a:r>
              <a:rPr lang="en-US" altLang="zh-CN" sz="4000" dirty="0">
                <a:highlight>
                  <a:srgbClr val="00FF00"/>
                </a:highlight>
              </a:rPr>
              <a:t>8</a:t>
            </a:r>
            <a:r>
              <a:rPr lang="en-US" altLang="zh-CN" sz="4000" dirty="0">
                <a:highlight>
                  <a:srgbClr val="FFFF00"/>
                </a:highlight>
              </a:rPr>
              <a:t>6</a:t>
            </a:r>
            <a:r>
              <a:rPr lang="en-US" altLang="zh-CN" sz="4000" dirty="0">
                <a:highlight>
                  <a:srgbClr val="00FFFF"/>
                </a:highlight>
              </a:rPr>
              <a:t>7</a:t>
            </a:r>
            <a:endParaRPr lang="en-US" sz="4000" dirty="0">
              <a:highlight>
                <a:srgbClr val="00FFFF"/>
              </a:highlight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78F00C-691A-DA48-B021-E73AD4CDCE4F}"/>
              </a:ext>
            </a:extLst>
          </p:cNvPr>
          <p:cNvSpPr txBox="1"/>
          <p:nvPr/>
        </p:nvSpPr>
        <p:spPr>
          <a:xfrm>
            <a:off x="4868442" y="3991298"/>
            <a:ext cx="24676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highlight>
                  <a:srgbClr val="C0C0C0"/>
                </a:highlight>
              </a:rPr>
              <a:t>9</a:t>
            </a:r>
            <a:r>
              <a:rPr lang="en-US" altLang="zh-CN" sz="4000" dirty="0">
                <a:highlight>
                  <a:srgbClr val="00FF00"/>
                </a:highlight>
              </a:rPr>
              <a:t>0</a:t>
            </a:r>
            <a:r>
              <a:rPr lang="en-US" altLang="zh-CN" sz="4000" dirty="0">
                <a:highlight>
                  <a:srgbClr val="FFFF00"/>
                </a:highlight>
              </a:rPr>
              <a:t>4</a:t>
            </a:r>
            <a:r>
              <a:rPr lang="en-US" altLang="zh-CN" sz="4000" dirty="0">
                <a:highlight>
                  <a:srgbClr val="00FFFF"/>
                </a:highlight>
              </a:rPr>
              <a:t>9</a:t>
            </a:r>
            <a:endParaRPr lang="en-US" sz="4000" dirty="0">
              <a:highlight>
                <a:srgbClr val="00FFFF"/>
              </a:highlight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5A5B95-1DF3-0A49-9A03-F4CB44335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A3543-2AD2-8842-ABE5-219686FDD7E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050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3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/>
      <p:bldP spid="10" grpId="0"/>
      <p:bldP spid="11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6411</TotalTime>
  <Words>2818</Words>
  <Application>Microsoft Macintosh PowerPoint</Application>
  <PresentationFormat>Widescreen</PresentationFormat>
  <Paragraphs>507</Paragraphs>
  <Slides>63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63</vt:i4>
      </vt:variant>
    </vt:vector>
  </HeadingPairs>
  <TitlesOfParts>
    <vt:vector size="71" baseType="lpstr">
      <vt:lpstr>Kaiti SC</vt:lpstr>
      <vt:lpstr>Arial</vt:lpstr>
      <vt:lpstr>Calibri</vt:lpstr>
      <vt:lpstr>Calibri Light</vt:lpstr>
      <vt:lpstr>Cambria Math</vt:lpstr>
      <vt:lpstr>Office Theme</vt:lpstr>
      <vt:lpstr>Document</vt:lpstr>
      <vt:lpstr>Microsoft Word Document</vt:lpstr>
      <vt:lpstr>生物统计基础</vt:lpstr>
      <vt:lpstr>James Lind (1716-1794)</vt:lpstr>
      <vt:lpstr>流行病</vt:lpstr>
      <vt:lpstr>现代临床试验设计</vt:lpstr>
      <vt:lpstr>药物随机试验设计（RCT)</vt:lpstr>
      <vt:lpstr>问题</vt:lpstr>
      <vt:lpstr>加“1”游戏</vt:lpstr>
      <vt:lpstr>加“2”游戏</vt:lpstr>
      <vt:lpstr>加“3”游戏</vt:lpstr>
      <vt:lpstr>荷兰人的身高</vt:lpstr>
      <vt:lpstr>姚明身高有多特殊?</vt:lpstr>
      <vt:lpstr>肾癌调查</vt:lpstr>
      <vt:lpstr>调查结果A</vt:lpstr>
      <vt:lpstr>调查结果B</vt:lpstr>
      <vt:lpstr>统计分析—在似是而非（真实世界）中寻找答案</vt:lpstr>
      <vt:lpstr>数据类型：离散vs连续</vt:lpstr>
      <vt:lpstr>人口数据</vt:lpstr>
      <vt:lpstr>人口年龄结构</vt:lpstr>
      <vt:lpstr>PowerPoint Presentation</vt:lpstr>
      <vt:lpstr>数据描述！！！</vt:lpstr>
      <vt:lpstr>均值与中位数</vt:lpstr>
      <vt:lpstr>方差—内部的参考点</vt:lpstr>
      <vt:lpstr>伯努利分布</vt:lpstr>
      <vt:lpstr>二项分布</vt:lpstr>
      <vt:lpstr>二项分布的MLE与Fisher Information</vt:lpstr>
      <vt:lpstr>抛硬币</vt:lpstr>
      <vt:lpstr>群体，样本</vt:lpstr>
      <vt:lpstr>样本越大，偏差越小[sqrt(n)]</vt:lpstr>
      <vt:lpstr>提高估计精度的代价很高</vt:lpstr>
      <vt:lpstr>p-value</vt:lpstr>
      <vt:lpstr>p-value的特征</vt:lpstr>
      <vt:lpstr>肾癌调查结果 A vs B</vt:lpstr>
      <vt:lpstr>样本大小</vt:lpstr>
      <vt:lpstr>抛硬币</vt:lpstr>
      <vt:lpstr>例子</vt:lpstr>
      <vt:lpstr>常见概率分布</vt:lpstr>
      <vt:lpstr>正态分布/高斯分布</vt:lpstr>
      <vt:lpstr>正态分布</vt:lpstr>
      <vt:lpstr>正态分布的MLE与Fisher Information</vt:lpstr>
      <vt:lpstr>PowerPoint Presentation</vt:lpstr>
      <vt:lpstr>身高是比较典型的正态分布</vt:lpstr>
      <vt:lpstr>标准正态分布</vt:lpstr>
      <vt:lpstr>寂寞沙洲冷</vt:lpstr>
      <vt:lpstr>找朋友</vt:lpstr>
      <vt:lpstr>从群体中抽样</vt:lpstr>
      <vt:lpstr>从1000个样本中抽取100个，连续200次</vt:lpstr>
      <vt:lpstr>t分布、学生氏t分布</vt:lpstr>
      <vt:lpstr>Gosset, Guinness, Student</vt:lpstr>
      <vt:lpstr>卡方分布</vt:lpstr>
      <vt:lpstr>F分布</vt:lpstr>
      <vt:lpstr>P-value</vt:lpstr>
      <vt:lpstr>简单回归分析 (simple linear regression)</vt:lpstr>
      <vt:lpstr>线性回归分析(linear regression)</vt:lpstr>
      <vt:lpstr>多元线性回归(multiple linear regression)</vt:lpstr>
      <vt:lpstr>二项分布型数据的拟合</vt:lpstr>
      <vt:lpstr>Odds于odds ratio</vt:lpstr>
      <vt:lpstr>Logistic回归</vt:lpstr>
      <vt:lpstr>MLE for logistic regression</vt:lpstr>
      <vt:lpstr>贝叶斯统计方法 (Bayesian)</vt:lpstr>
      <vt:lpstr>实例</vt:lpstr>
      <vt:lpstr>硬币实例</vt:lpstr>
      <vt:lpstr>Take home message!!!!!</vt:lpstr>
      <vt:lpstr>单样本均值统计检查!!!!!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生物统计基础</dc:title>
  <dc:creator>Guobo Chen</dc:creator>
  <cp:lastModifiedBy>Guobo Chen</cp:lastModifiedBy>
  <cp:revision>450</cp:revision>
  <dcterms:created xsi:type="dcterms:W3CDTF">2019-10-22T10:15:58Z</dcterms:created>
  <dcterms:modified xsi:type="dcterms:W3CDTF">2019-12-17T03:24:49Z</dcterms:modified>
</cp:coreProperties>
</file>